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Lato"/>
      <p:regular r:id="rId30"/>
      <p:bold r:id="rId31"/>
      <p:italic r:id="rId32"/>
      <p:boldItalic r:id="rId33"/>
    </p:embeddedFont>
    <p:embeddedFont>
      <p:font typeface="Lato Light"/>
      <p:regular r:id="rId34"/>
      <p:bold r:id="rId35"/>
      <p:italic r:id="rId36"/>
      <p:boldItalic r:id="rId37"/>
    </p:embeddedFont>
    <p:embeddedFont>
      <p:font typeface="Unica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D59D16-D7AF-4D5C-B42F-8D5C567EC7CB}">
  <a:tblStyle styleId="{4FD59D16-D7AF-4D5C-B42F-8D5C567EC7C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LatoLight-bold.fntdata"/><Relationship Id="rId12" Type="http://schemas.openxmlformats.org/officeDocument/2006/relationships/slide" Target="slides/slide7.xml"/><Relationship Id="rId34" Type="http://schemas.openxmlformats.org/officeDocument/2006/relationships/font" Target="fonts/LatoLight-regular.fntdata"/><Relationship Id="rId15" Type="http://schemas.openxmlformats.org/officeDocument/2006/relationships/slide" Target="slides/slide10.xml"/><Relationship Id="rId37" Type="http://schemas.openxmlformats.org/officeDocument/2006/relationships/font" Target="fonts/LatoLight-boldItalic.fntdata"/><Relationship Id="rId14" Type="http://schemas.openxmlformats.org/officeDocument/2006/relationships/slide" Target="slides/slide9.xml"/><Relationship Id="rId36" Type="http://schemas.openxmlformats.org/officeDocument/2006/relationships/font" Target="fonts/LatoLight-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Unic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593cc056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593cc056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our baseline model as predicting the most frequent class for each target value. And we got extremely high accuracy rate for shooting and violence because of the imbalance class problem. To deal with the imbalance classification, we use the class weighting method by assigning weight to each class when computing loss. We also choose certain metrics other than accuracy rate to measure our model’s performance.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3c7b8e6a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3c7b8e6a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in total 5 metrics but we emphasize a lot on F-1 score and roc-auc score which are </a:t>
            </a:r>
            <a:r>
              <a:rPr b="1" lang="en" sz="1200">
                <a:solidFill>
                  <a:srgbClr val="202124"/>
                </a:solidFill>
                <a:highlight>
                  <a:srgbClr val="FFFFFF"/>
                </a:highlight>
                <a:latin typeface="Roboto"/>
                <a:ea typeface="Roboto"/>
                <a:cs typeface="Roboto"/>
                <a:sym typeface="Roboto"/>
              </a:rPr>
              <a:t>suitable measures of models tested with imbalanced datasets</a:t>
            </a:r>
            <a:r>
              <a:rPr lang="en" sz="1200">
                <a:solidFill>
                  <a:srgbClr val="202124"/>
                </a:solidFill>
                <a:highlight>
                  <a:srgbClr val="FFFFFF"/>
                </a:highlight>
                <a:latin typeface="Roboto"/>
                <a:ea typeface="Roboto"/>
                <a:cs typeface="Roboto"/>
                <a:sym typeface="Roboto"/>
              </a:rPr>
              <a:t>. Then we look at recall score and confusion matrix if there’s any discrepancy between f-1 and roc-auc. The very last measure is the accuracy score.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3c7b8e6a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3c7b8e6a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500">
                <a:solidFill>
                  <a:schemeClr val="dk1"/>
                </a:solidFill>
                <a:latin typeface="Lato Light"/>
                <a:ea typeface="Lato Light"/>
                <a:cs typeface="Lato Light"/>
                <a:sym typeface="Lato Light"/>
              </a:rPr>
              <a:t>We apply 5 modeling techniques to understand what factors contribute to different crime types. They are logistic regression with regularization, random forest, adaboost, xgboost and light GBM. We have 20% as our test set and apply 5-fold cross validation to select the best hyperparamters of each model using GridSearch.</a:t>
            </a:r>
            <a:r>
              <a:rPr lang="en" sz="1500">
                <a:solidFill>
                  <a:schemeClr val="lt1"/>
                </a:solidFill>
                <a:latin typeface="Lato Light"/>
                <a:ea typeface="Lato Light"/>
                <a:cs typeface="Lato Light"/>
                <a:sym typeface="Lato Light"/>
              </a:rPr>
              <a:t>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593cc05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593cc05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result table of the best model to predict four crime types. Random forest do best in predicting shooting and other trivial crimes whereas XGBoost work the best at predicting violence-related and property-related crimes. Basically all models have lower accuracy rate than the baseline model but the roc-auc are higher than 50% which means our models can still learn something from the data about the different crime types. Especially for predicting shooting, our roc-auc is as high as 80%.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xl_extra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xl_extra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6c75675d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6c75675d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identify the top features contributing to each of the crime types and understand in which direction they are affecting our predictions, we look at both model wise global importances and instance wise local importances. Apart from common model specific methodologies like coefficients for logistic and mean gini for RF, We also look at shap values. On the top right here is a plot of windspeed vs shap values for violent crimes, we could tell that as wind speed increases the chances of having violent crimes sharply deceases.</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For local importance , LIME perturbs the original data point for one data instance and observes the changes corresponding outputs. Bottom right We can see that this incident is classified as violent mostly because of its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593cc05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593cc05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albeit all having interesting distinctions, top contributing factors to different types of crimes in Boston overlap widely.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xl_extra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xl_extra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3c7b8e6a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3c7b8e6a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aware of the selection bias, which could occur during the selection of variables and data source, and the limitations of modeling and metrics, where we applied limited number of modeling, hyperparameter tuning, and selection of metrics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3c7b8e6a8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3c7b8e6a8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we encourage scholars to look into inclusion of more dataset, variables and comparison of different cities.</a:t>
            </a:r>
            <a:endParaRPr/>
          </a:p>
          <a:p>
            <a:pPr indent="0" lvl="0" marL="0" rtl="0" algn="l">
              <a:spcBef>
                <a:spcPts val="0"/>
              </a:spcBef>
              <a:spcAft>
                <a:spcPts val="0"/>
              </a:spcAft>
              <a:buNone/>
            </a:pPr>
            <a:r>
              <a:rPr lang="en"/>
              <a:t>We also find causal and counterfactual analysis would improve causal argument, and predictive analysis would help identify future outcomes to reduce future potential risk.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3c7b8e6a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3c7b8e6a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xl_extr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xl_extr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3c7b8e6a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3c7b8e6a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3c7b8e6a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3c7b8e6a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593cc056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593cc056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location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6c75675d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6c75675d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6c75675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6c75675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xl_extra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xl_extra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593cc056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593cc056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our research question,  we need to build 4 models to </a:t>
            </a:r>
            <a:r>
              <a:rPr lang="en">
                <a:solidFill>
                  <a:schemeClr val="dk1"/>
                </a:solidFill>
              </a:rPr>
              <a:t>predict whether a crime incidence belongs to a certain crime type</a:t>
            </a:r>
            <a:r>
              <a:rPr lang="en"/>
              <a:t>. T</a:t>
            </a:r>
            <a:r>
              <a:rPr lang="en">
                <a:solidFill>
                  <a:schemeClr val="dk1"/>
                </a:solidFill>
              </a:rPr>
              <a:t>he first one is to predict whether the crime is shooting or other violence crime. Second one is to predict whether it is a violence or other crime type, etc.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763600" y="786825"/>
            <a:ext cx="3616800" cy="1782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p:txBody>
      </p:sp>
      <p:sp>
        <p:nvSpPr>
          <p:cNvPr id="10" name="Google Shape;10;p2"/>
          <p:cNvSpPr txBox="1"/>
          <p:nvPr>
            <p:ph idx="1" type="subTitle"/>
          </p:nvPr>
        </p:nvSpPr>
        <p:spPr>
          <a:xfrm>
            <a:off x="3507750" y="2444400"/>
            <a:ext cx="2128500" cy="717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Lato Light"/>
              <a:buNone/>
              <a:defRPr sz="1400">
                <a:solidFill>
                  <a:schemeClr val="lt1"/>
                </a:solidFill>
                <a:latin typeface="Lato Light"/>
                <a:ea typeface="Lato Light"/>
                <a:cs typeface="Lato Light"/>
                <a:sym typeface="Lato Light"/>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495550" y="382225"/>
            <a:ext cx="5524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3686100" y="2428325"/>
            <a:ext cx="31434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42" name="Shape 42"/>
        <p:cNvGrpSpPr/>
        <p:nvPr/>
      </p:nvGrpSpPr>
      <p:grpSpPr>
        <a:xfrm>
          <a:off x="0" y="0"/>
          <a:ext cx="0" cy="0"/>
          <a:chOff x="0" y="0"/>
          <a:chExt cx="0" cy="0"/>
        </a:xfrm>
      </p:grpSpPr>
      <p:sp>
        <p:nvSpPr>
          <p:cNvPr id="43" name="Google Shape;43;p13"/>
          <p:cNvSpPr txBox="1"/>
          <p:nvPr>
            <p:ph type="ctrTitle"/>
          </p:nvPr>
        </p:nvSpPr>
        <p:spPr>
          <a:xfrm>
            <a:off x="2826146" y="727593"/>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1200"/>
              <a:buNone/>
              <a:defRPr b="1" sz="1700">
                <a:solidFill>
                  <a:schemeClr val="accen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4" name="Google Shape;44;p13"/>
          <p:cNvSpPr txBox="1"/>
          <p:nvPr>
            <p:ph idx="1" type="subTitle"/>
          </p:nvPr>
        </p:nvSpPr>
        <p:spPr>
          <a:xfrm>
            <a:off x="2826146" y="1142641"/>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45" name="Google Shape;45;p13"/>
          <p:cNvSpPr txBox="1"/>
          <p:nvPr>
            <p:ph idx="2" type="ctrTitle"/>
          </p:nvPr>
        </p:nvSpPr>
        <p:spPr>
          <a:xfrm>
            <a:off x="4173875" y="1518180"/>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b="1" sz="1700"/>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 name="Google Shape;46;p13"/>
          <p:cNvSpPr txBox="1"/>
          <p:nvPr>
            <p:ph idx="3" type="subTitle"/>
          </p:nvPr>
        </p:nvSpPr>
        <p:spPr>
          <a:xfrm>
            <a:off x="4173875" y="1931338"/>
            <a:ext cx="19767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47" name="Google Shape;47;p13"/>
          <p:cNvSpPr txBox="1"/>
          <p:nvPr>
            <p:ph idx="4" type="ctrTitle"/>
          </p:nvPr>
        </p:nvSpPr>
        <p:spPr>
          <a:xfrm>
            <a:off x="5508806" y="2320842"/>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3"/>
              </a:buClr>
              <a:buSzPts val="1200"/>
              <a:buNone/>
              <a:defRPr b="1" sz="1700">
                <a:solidFill>
                  <a:schemeClr val="accent3"/>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8" name="Google Shape;48;p13"/>
          <p:cNvSpPr txBox="1"/>
          <p:nvPr>
            <p:ph idx="5" type="subTitle"/>
          </p:nvPr>
        </p:nvSpPr>
        <p:spPr>
          <a:xfrm>
            <a:off x="5508806" y="2733991"/>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49" name="Google Shape;49;p13"/>
          <p:cNvSpPr txBox="1"/>
          <p:nvPr>
            <p:ph idx="6" type="ctrTitle"/>
          </p:nvPr>
        </p:nvSpPr>
        <p:spPr>
          <a:xfrm>
            <a:off x="6673478" y="3106782"/>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4"/>
              </a:buClr>
              <a:buSzPts val="1200"/>
              <a:buNone/>
              <a:defRPr b="1" sz="1700">
                <a:solidFill>
                  <a:schemeClr val="accent4"/>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50" name="Google Shape;50;p13"/>
          <p:cNvSpPr txBox="1"/>
          <p:nvPr>
            <p:ph idx="7" type="subTitle"/>
          </p:nvPr>
        </p:nvSpPr>
        <p:spPr>
          <a:xfrm>
            <a:off x="6673478" y="3521831"/>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51" name="Google Shape;51;p13"/>
          <p:cNvSpPr txBox="1"/>
          <p:nvPr>
            <p:ph idx="8"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52" name="Google Shape;52;p13"/>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53" name="Shape 53"/>
        <p:cNvGrpSpPr/>
        <p:nvPr/>
      </p:nvGrpSpPr>
      <p:grpSpPr>
        <a:xfrm>
          <a:off x="0" y="0"/>
          <a:ext cx="0" cy="0"/>
          <a:chOff x="0" y="0"/>
          <a:chExt cx="0" cy="0"/>
        </a:xfrm>
      </p:grpSpPr>
      <p:sp>
        <p:nvSpPr>
          <p:cNvPr id="54" name="Google Shape;54;p14"/>
          <p:cNvSpPr txBox="1"/>
          <p:nvPr>
            <p:ph type="ctrTitle"/>
          </p:nvPr>
        </p:nvSpPr>
        <p:spPr>
          <a:xfrm>
            <a:off x="4029025" y="2817450"/>
            <a:ext cx="2000400" cy="66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55" name="Google Shape;55;p14"/>
          <p:cNvSpPr txBox="1"/>
          <p:nvPr>
            <p:ph idx="1" type="subTitle"/>
          </p:nvPr>
        </p:nvSpPr>
        <p:spPr>
          <a:xfrm>
            <a:off x="2431950" y="1620150"/>
            <a:ext cx="5194500" cy="119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2000">
                <a:solidFill>
                  <a:schemeClr val="accent3"/>
                </a:solidFill>
                <a:latin typeface="Lato Light"/>
                <a:ea typeface="Lato Light"/>
                <a:cs typeface="Lato Light"/>
                <a:sym typeface="Lato Light"/>
              </a:defRPr>
            </a:lvl1pPr>
            <a:lvl2pPr lvl="1" algn="ctr">
              <a:lnSpc>
                <a:spcPct val="100000"/>
              </a:lnSpc>
              <a:spcBef>
                <a:spcPts val="1600"/>
              </a:spcBef>
              <a:spcAft>
                <a:spcPts val="0"/>
              </a:spcAft>
              <a:buNone/>
              <a:defRPr sz="2000">
                <a:solidFill>
                  <a:schemeClr val="accent3"/>
                </a:solidFill>
              </a:defRPr>
            </a:lvl2pPr>
            <a:lvl3pPr lvl="2" algn="ctr">
              <a:lnSpc>
                <a:spcPct val="100000"/>
              </a:lnSpc>
              <a:spcBef>
                <a:spcPts val="1600"/>
              </a:spcBef>
              <a:spcAft>
                <a:spcPts val="0"/>
              </a:spcAft>
              <a:buNone/>
              <a:defRPr sz="2000">
                <a:solidFill>
                  <a:schemeClr val="accent3"/>
                </a:solidFill>
              </a:defRPr>
            </a:lvl3pPr>
            <a:lvl4pPr lvl="3" algn="ctr">
              <a:lnSpc>
                <a:spcPct val="100000"/>
              </a:lnSpc>
              <a:spcBef>
                <a:spcPts val="1600"/>
              </a:spcBef>
              <a:spcAft>
                <a:spcPts val="0"/>
              </a:spcAft>
              <a:buNone/>
              <a:defRPr sz="2000">
                <a:solidFill>
                  <a:schemeClr val="accent3"/>
                </a:solidFill>
              </a:defRPr>
            </a:lvl4pPr>
            <a:lvl5pPr lvl="4" algn="ctr">
              <a:lnSpc>
                <a:spcPct val="100000"/>
              </a:lnSpc>
              <a:spcBef>
                <a:spcPts val="1600"/>
              </a:spcBef>
              <a:spcAft>
                <a:spcPts val="0"/>
              </a:spcAft>
              <a:buNone/>
              <a:defRPr sz="2000">
                <a:solidFill>
                  <a:schemeClr val="accent3"/>
                </a:solidFill>
              </a:defRPr>
            </a:lvl5pPr>
            <a:lvl6pPr lvl="5" algn="ctr">
              <a:lnSpc>
                <a:spcPct val="100000"/>
              </a:lnSpc>
              <a:spcBef>
                <a:spcPts val="1600"/>
              </a:spcBef>
              <a:spcAft>
                <a:spcPts val="0"/>
              </a:spcAft>
              <a:buNone/>
              <a:defRPr sz="2000">
                <a:solidFill>
                  <a:schemeClr val="accent3"/>
                </a:solidFill>
              </a:defRPr>
            </a:lvl6pPr>
            <a:lvl7pPr lvl="6" algn="ctr">
              <a:lnSpc>
                <a:spcPct val="100000"/>
              </a:lnSpc>
              <a:spcBef>
                <a:spcPts val="1600"/>
              </a:spcBef>
              <a:spcAft>
                <a:spcPts val="0"/>
              </a:spcAft>
              <a:buNone/>
              <a:defRPr sz="2000">
                <a:solidFill>
                  <a:schemeClr val="accent3"/>
                </a:solidFill>
              </a:defRPr>
            </a:lvl7pPr>
            <a:lvl8pPr lvl="7" algn="ctr">
              <a:lnSpc>
                <a:spcPct val="100000"/>
              </a:lnSpc>
              <a:spcBef>
                <a:spcPts val="1600"/>
              </a:spcBef>
              <a:spcAft>
                <a:spcPts val="0"/>
              </a:spcAft>
              <a:buNone/>
              <a:defRPr sz="2000">
                <a:solidFill>
                  <a:schemeClr val="accent3"/>
                </a:solidFill>
              </a:defRPr>
            </a:lvl8pPr>
            <a:lvl9pPr lvl="8" algn="ctr">
              <a:lnSpc>
                <a:spcPct val="100000"/>
              </a:lnSpc>
              <a:spcBef>
                <a:spcPts val="1600"/>
              </a:spcBef>
              <a:spcAft>
                <a:spcPts val="1600"/>
              </a:spcAft>
              <a:buNone/>
              <a:defRPr sz="2000">
                <a:solidFill>
                  <a:schemeClr val="accent3"/>
                </a:solidFill>
              </a:defRPr>
            </a:lvl9pPr>
          </a:lstStyle>
          <a:p/>
        </p:txBody>
      </p:sp>
      <p:pic>
        <p:nvPicPr>
          <p:cNvPr id="56" name="Google Shape;56;p14"/>
          <p:cNvPicPr preferRelativeResize="0"/>
          <p:nvPr/>
        </p:nvPicPr>
        <p:blipFill>
          <a:blip r:embed="rId2">
            <a:alphaModFix/>
          </a:blip>
          <a:stretch>
            <a:fillRect/>
          </a:stretch>
        </p:blipFill>
        <p:spPr>
          <a:xfrm>
            <a:off x="-1107950" y="2598325"/>
            <a:ext cx="4521050" cy="35623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5"/>
          <p:cNvSpPr txBox="1"/>
          <p:nvPr>
            <p:ph idx="1" type="subTitle"/>
          </p:nvPr>
        </p:nvSpPr>
        <p:spPr>
          <a:xfrm>
            <a:off x="1563588" y="2726803"/>
            <a:ext cx="1865400" cy="936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2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9" name="Google Shape;59;p15"/>
          <p:cNvSpPr txBox="1"/>
          <p:nvPr>
            <p:ph idx="2" type="subTitle"/>
          </p:nvPr>
        </p:nvSpPr>
        <p:spPr>
          <a:xfrm>
            <a:off x="5691637" y="2726800"/>
            <a:ext cx="1865400" cy="93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60" name="Google Shape;60;p15"/>
          <p:cNvSpPr txBox="1"/>
          <p:nvPr>
            <p:ph idx="3" type="subTitle"/>
          </p:nvPr>
        </p:nvSpPr>
        <p:spPr>
          <a:xfrm>
            <a:off x="4083983" y="1055475"/>
            <a:ext cx="1865400" cy="93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2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61" name="Google Shape;61;p15"/>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62" name="Google Shape;62;p15"/>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3" name="Shape 63"/>
        <p:cNvGrpSpPr/>
        <p:nvPr/>
      </p:nvGrpSpPr>
      <p:grpSpPr>
        <a:xfrm>
          <a:off x="0" y="0"/>
          <a:ext cx="0" cy="0"/>
          <a:chOff x="0" y="0"/>
          <a:chExt cx="0" cy="0"/>
        </a:xfrm>
      </p:grpSpPr>
      <p:sp>
        <p:nvSpPr>
          <p:cNvPr id="64" name="Google Shape;64;p16"/>
          <p:cNvSpPr txBox="1"/>
          <p:nvPr>
            <p:ph type="ctrTitle"/>
          </p:nvPr>
        </p:nvSpPr>
        <p:spPr>
          <a:xfrm>
            <a:off x="720000" y="377975"/>
            <a:ext cx="12492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65" name="Google Shape;65;p16"/>
          <p:cNvSpPr txBox="1"/>
          <p:nvPr>
            <p:ph idx="2" type="title"/>
          </p:nvPr>
        </p:nvSpPr>
        <p:spPr>
          <a:xfrm>
            <a:off x="2344950" y="1200900"/>
            <a:ext cx="1566300" cy="256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4"/>
              </a:buClr>
              <a:buSzPts val="1400"/>
              <a:buNone/>
              <a:defRPr b="1" sz="1700">
                <a:solidFill>
                  <a:schemeClr val="accent4"/>
                </a:solidFill>
              </a:defRPr>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66" name="Google Shape;66;p16"/>
          <p:cNvSpPr txBox="1"/>
          <p:nvPr>
            <p:ph idx="1" type="subTitle"/>
          </p:nvPr>
        </p:nvSpPr>
        <p:spPr>
          <a:xfrm>
            <a:off x="1705475" y="1438600"/>
            <a:ext cx="2224200" cy="42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7" name="Google Shape;67;p16"/>
          <p:cNvSpPr txBox="1"/>
          <p:nvPr>
            <p:ph idx="3" type="title"/>
          </p:nvPr>
        </p:nvSpPr>
        <p:spPr>
          <a:xfrm>
            <a:off x="2344950" y="2039100"/>
            <a:ext cx="1566300" cy="256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3"/>
              </a:buClr>
              <a:buSzPts val="1400"/>
              <a:buNone/>
              <a:defRPr b="1" sz="1700">
                <a:solidFill>
                  <a:schemeClr val="accent3"/>
                </a:solidFill>
              </a:defRPr>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68" name="Google Shape;68;p16"/>
          <p:cNvSpPr txBox="1"/>
          <p:nvPr>
            <p:ph idx="4" type="subTitle"/>
          </p:nvPr>
        </p:nvSpPr>
        <p:spPr>
          <a:xfrm>
            <a:off x="1705617" y="2276800"/>
            <a:ext cx="2224200" cy="42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9" name="Google Shape;69;p16"/>
          <p:cNvSpPr txBox="1"/>
          <p:nvPr>
            <p:ph idx="5" type="title"/>
          </p:nvPr>
        </p:nvSpPr>
        <p:spPr>
          <a:xfrm>
            <a:off x="2344950" y="2877300"/>
            <a:ext cx="1566300" cy="256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1400"/>
              <a:buNone/>
              <a:defRPr b="1" sz="1700">
                <a:solidFill>
                  <a:schemeClr val="accent1"/>
                </a:solidFill>
              </a:defRPr>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70" name="Google Shape;70;p16"/>
          <p:cNvSpPr txBox="1"/>
          <p:nvPr>
            <p:ph idx="6" type="subTitle"/>
          </p:nvPr>
        </p:nvSpPr>
        <p:spPr>
          <a:xfrm>
            <a:off x="1705617" y="3115000"/>
            <a:ext cx="2224200" cy="42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1" name="Google Shape;71;p16"/>
          <p:cNvSpPr txBox="1"/>
          <p:nvPr>
            <p:ph idx="7" type="title"/>
          </p:nvPr>
        </p:nvSpPr>
        <p:spPr>
          <a:xfrm>
            <a:off x="2344950" y="3715500"/>
            <a:ext cx="1566300" cy="2568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b="1" sz="1700">
                <a:solidFill>
                  <a:srgbClr val="335F72"/>
                </a:solidFill>
              </a:defRPr>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72" name="Google Shape;72;p16"/>
          <p:cNvSpPr txBox="1"/>
          <p:nvPr>
            <p:ph idx="8" type="subTitle"/>
          </p:nvPr>
        </p:nvSpPr>
        <p:spPr>
          <a:xfrm>
            <a:off x="1705617" y="3953200"/>
            <a:ext cx="2224200" cy="42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3" name="Google Shape;73;p16"/>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4" name="Shape 74"/>
        <p:cNvGrpSpPr/>
        <p:nvPr/>
      </p:nvGrpSpPr>
      <p:grpSpPr>
        <a:xfrm>
          <a:off x="0" y="0"/>
          <a:ext cx="0" cy="0"/>
          <a:chOff x="0" y="0"/>
          <a:chExt cx="0" cy="0"/>
        </a:xfrm>
      </p:grpSpPr>
      <p:sp>
        <p:nvSpPr>
          <p:cNvPr id="75" name="Google Shape;75;p17"/>
          <p:cNvSpPr txBox="1"/>
          <p:nvPr>
            <p:ph type="ctrTitle"/>
          </p:nvPr>
        </p:nvSpPr>
        <p:spPr>
          <a:xfrm>
            <a:off x="2638350" y="771524"/>
            <a:ext cx="3867300" cy="820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2800"/>
              <a:buNone/>
              <a:defRPr sz="3500">
                <a:solidFill>
                  <a:schemeClr val="accen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p:txBody>
      </p:sp>
      <p:sp>
        <p:nvSpPr>
          <p:cNvPr id="76" name="Google Shape;76;p17"/>
          <p:cNvSpPr txBox="1"/>
          <p:nvPr>
            <p:ph idx="1" type="subTitle"/>
          </p:nvPr>
        </p:nvSpPr>
        <p:spPr>
          <a:xfrm>
            <a:off x="3031200" y="1552225"/>
            <a:ext cx="3081600" cy="1784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7" name="Google Shape;77;p17"/>
          <p:cNvSpPr txBox="1"/>
          <p:nvPr/>
        </p:nvSpPr>
        <p:spPr>
          <a:xfrm>
            <a:off x="2806200" y="3814600"/>
            <a:ext cx="35316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lt1"/>
                </a:solidFill>
                <a:latin typeface="Lato Light"/>
                <a:ea typeface="Lato Light"/>
                <a:cs typeface="Lato Light"/>
                <a:sym typeface="Lato Light"/>
              </a:rPr>
              <a:t>CREDITS: This presentation template was created by </a:t>
            </a:r>
            <a:r>
              <a:rPr b="1" lang="en" sz="1200">
                <a:solidFill>
                  <a:schemeClr val="accent4"/>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Light"/>
                <a:ea typeface="Lato Light"/>
                <a:cs typeface="Lato Light"/>
                <a:sym typeface="Lato Light"/>
              </a:rPr>
              <a:t>, including icons by </a:t>
            </a:r>
            <a:r>
              <a:rPr b="1" lang="en" sz="1200">
                <a:solidFill>
                  <a:schemeClr val="accent4"/>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lt1"/>
                </a:solidFill>
                <a:latin typeface="Lato Light"/>
                <a:ea typeface="Lato Light"/>
                <a:cs typeface="Lato Light"/>
                <a:sym typeface="Lato Light"/>
              </a:rPr>
              <a:t>, and infographics &amp; images by </a:t>
            </a:r>
            <a:r>
              <a:rPr b="1" lang="en" sz="1200">
                <a:solidFill>
                  <a:schemeClr val="accent4"/>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accent4"/>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857525" y="1331550"/>
            <a:ext cx="4457700" cy="60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3000"/>
              <a:buNone/>
              <a:defRPr sz="3000">
                <a:solidFill>
                  <a:schemeClr val="accent1"/>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13" name="Google Shape;13;p3"/>
          <p:cNvSpPr txBox="1"/>
          <p:nvPr>
            <p:ph idx="1" type="subTitle"/>
          </p:nvPr>
        </p:nvSpPr>
        <p:spPr>
          <a:xfrm>
            <a:off x="1857525" y="2010075"/>
            <a:ext cx="2628900" cy="70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7" name="Google Shape;17;p4"/>
          <p:cNvSpPr txBox="1"/>
          <p:nvPr>
            <p:ph idx="1" type="body"/>
          </p:nvPr>
        </p:nvSpPr>
        <p:spPr>
          <a:xfrm>
            <a:off x="718250" y="1412700"/>
            <a:ext cx="7720800" cy="3199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AutoNum type="arabicPeriod"/>
              <a:defRPr sz="1100"/>
            </a:lvl1pPr>
            <a:lvl2pPr indent="-317500" lvl="1" marL="914400">
              <a:spcBef>
                <a:spcPts val="1600"/>
              </a:spcBef>
              <a:spcAft>
                <a:spcPts val="0"/>
              </a:spcAft>
              <a:buClr>
                <a:schemeClr val="accent1"/>
              </a:buClr>
              <a:buSzPts val="1400"/>
              <a:buChar char="●"/>
              <a:defRPr sz="1100"/>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ctrTitle"/>
          </p:nvPr>
        </p:nvSpPr>
        <p:spPr>
          <a:xfrm>
            <a:off x="-7500" y="644663"/>
            <a:ext cx="4567800" cy="94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2400"/>
              <a:buNone/>
              <a:defRPr>
                <a:solidFill>
                  <a:schemeClr val="accen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sz="2400">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20" name="Google Shape;20;p5"/>
          <p:cNvSpPr txBox="1"/>
          <p:nvPr>
            <p:ph idx="1" type="subTitle"/>
          </p:nvPr>
        </p:nvSpPr>
        <p:spPr>
          <a:xfrm>
            <a:off x="877800" y="1499300"/>
            <a:ext cx="2797200" cy="1112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1" name="Google Shape;21;p5"/>
          <p:cNvSpPr txBox="1"/>
          <p:nvPr>
            <p:ph idx="2" type="subTitle"/>
          </p:nvPr>
        </p:nvSpPr>
        <p:spPr>
          <a:xfrm>
            <a:off x="5455475" y="1499300"/>
            <a:ext cx="2797200" cy="1112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2" name="Google Shape;22;p5"/>
          <p:cNvSpPr txBox="1"/>
          <p:nvPr>
            <p:ph idx="3" type="ctrTitle"/>
          </p:nvPr>
        </p:nvSpPr>
        <p:spPr>
          <a:xfrm>
            <a:off x="4560425" y="644663"/>
            <a:ext cx="4587300" cy="94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4"/>
              </a:buClr>
              <a:buSzPts val="2400"/>
              <a:buNone/>
              <a:defRPr>
                <a:solidFill>
                  <a:schemeClr val="accent4"/>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sz="2400">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3" name="Shape 23"/>
        <p:cNvGrpSpPr/>
        <p:nvPr/>
      </p:nvGrpSpPr>
      <p:grpSpPr>
        <a:xfrm>
          <a:off x="0" y="0"/>
          <a:ext cx="0" cy="0"/>
          <a:chOff x="0" y="0"/>
          <a:chExt cx="0" cy="0"/>
        </a:xfrm>
      </p:grpSpPr>
      <p:sp>
        <p:nvSpPr>
          <p:cNvPr id="24" name="Google Shape;24;p6"/>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5" name="Google Shape;25;p6"/>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subTitle"/>
          </p:nvPr>
        </p:nvSpPr>
        <p:spPr>
          <a:xfrm>
            <a:off x="2828850" y="2085625"/>
            <a:ext cx="3029100" cy="149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8" name="Google Shape;28;p7"/>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9" name="Google Shape;29;p7"/>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ctrTitle"/>
          </p:nvPr>
        </p:nvSpPr>
        <p:spPr>
          <a:xfrm>
            <a:off x="804750" y="679625"/>
            <a:ext cx="3834000" cy="206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6000"/>
              <a:buNone/>
              <a:defRPr sz="60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idx="1" type="subTitle"/>
          </p:nvPr>
        </p:nvSpPr>
        <p:spPr>
          <a:xfrm>
            <a:off x="1409700" y="2076450"/>
            <a:ext cx="2984100" cy="164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p:txBody>
      </p:sp>
      <p:sp>
        <p:nvSpPr>
          <p:cNvPr id="34" name="Google Shape;34;p9"/>
          <p:cNvSpPr/>
          <p:nvPr/>
        </p:nvSpPr>
        <p:spPr>
          <a:xfrm>
            <a:off x="-92200" y="550200"/>
            <a:ext cx="21495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p10"/>
          <p:cNvSpPr txBox="1"/>
          <p:nvPr>
            <p:ph type="ctrTitle"/>
          </p:nvPr>
        </p:nvSpPr>
        <p:spPr>
          <a:xfrm>
            <a:off x="713225" y="907900"/>
            <a:ext cx="3269700" cy="2067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4000"/>
              <a:buNone/>
              <a:defRPr b="1" sz="4000">
                <a:solidFill>
                  <a:schemeClr val="dk1"/>
                </a:solidFill>
              </a:defRPr>
            </a:lvl1pPr>
            <a:lvl2pPr lvl="1">
              <a:spcBef>
                <a:spcPts val="0"/>
              </a:spcBef>
              <a:spcAft>
                <a:spcPts val="0"/>
              </a:spcAft>
              <a:buClr>
                <a:schemeClr val="lt2"/>
              </a:buClr>
              <a:buSzPts val="4000"/>
              <a:buNone/>
              <a:defRPr sz="4000">
                <a:solidFill>
                  <a:schemeClr val="lt2"/>
                </a:solidFill>
              </a:defRPr>
            </a:lvl2pPr>
            <a:lvl3pPr lvl="2">
              <a:spcBef>
                <a:spcPts val="0"/>
              </a:spcBef>
              <a:spcAft>
                <a:spcPts val="0"/>
              </a:spcAft>
              <a:buClr>
                <a:schemeClr val="lt2"/>
              </a:buClr>
              <a:buSzPts val="4000"/>
              <a:buNone/>
              <a:defRPr sz="4000">
                <a:solidFill>
                  <a:schemeClr val="lt2"/>
                </a:solidFill>
              </a:defRPr>
            </a:lvl3pPr>
            <a:lvl4pPr lvl="3">
              <a:spcBef>
                <a:spcPts val="0"/>
              </a:spcBef>
              <a:spcAft>
                <a:spcPts val="0"/>
              </a:spcAft>
              <a:buClr>
                <a:schemeClr val="lt2"/>
              </a:buClr>
              <a:buSzPts val="4000"/>
              <a:buNone/>
              <a:defRPr sz="4000">
                <a:solidFill>
                  <a:schemeClr val="lt2"/>
                </a:solidFill>
              </a:defRPr>
            </a:lvl4pPr>
            <a:lvl5pPr lvl="4">
              <a:spcBef>
                <a:spcPts val="0"/>
              </a:spcBef>
              <a:spcAft>
                <a:spcPts val="0"/>
              </a:spcAft>
              <a:buClr>
                <a:schemeClr val="lt2"/>
              </a:buClr>
              <a:buSzPts val="4000"/>
              <a:buNone/>
              <a:defRPr sz="4000">
                <a:solidFill>
                  <a:schemeClr val="lt2"/>
                </a:solidFill>
              </a:defRPr>
            </a:lvl5pPr>
            <a:lvl6pPr lvl="5">
              <a:spcBef>
                <a:spcPts val="0"/>
              </a:spcBef>
              <a:spcAft>
                <a:spcPts val="0"/>
              </a:spcAft>
              <a:buClr>
                <a:schemeClr val="lt2"/>
              </a:buClr>
              <a:buSzPts val="4000"/>
              <a:buNone/>
              <a:defRPr sz="4000">
                <a:solidFill>
                  <a:schemeClr val="lt2"/>
                </a:solidFill>
              </a:defRPr>
            </a:lvl6pPr>
            <a:lvl7pPr lvl="6">
              <a:spcBef>
                <a:spcPts val="0"/>
              </a:spcBef>
              <a:spcAft>
                <a:spcPts val="0"/>
              </a:spcAft>
              <a:buClr>
                <a:schemeClr val="lt2"/>
              </a:buClr>
              <a:buSzPts val="4000"/>
              <a:buNone/>
              <a:defRPr sz="4000">
                <a:solidFill>
                  <a:schemeClr val="lt2"/>
                </a:solidFill>
              </a:defRPr>
            </a:lvl7pPr>
            <a:lvl8pPr lvl="7">
              <a:spcBef>
                <a:spcPts val="0"/>
              </a:spcBef>
              <a:spcAft>
                <a:spcPts val="0"/>
              </a:spcAft>
              <a:buClr>
                <a:schemeClr val="lt2"/>
              </a:buClr>
              <a:buSzPts val="4000"/>
              <a:buNone/>
              <a:defRPr sz="4000">
                <a:solidFill>
                  <a:schemeClr val="lt2"/>
                </a:solidFill>
              </a:defRPr>
            </a:lvl8pPr>
            <a:lvl9pPr lvl="8">
              <a:spcBef>
                <a:spcPts val="0"/>
              </a:spcBef>
              <a:spcAft>
                <a:spcPts val="0"/>
              </a:spcAft>
              <a:buClr>
                <a:schemeClr val="lt2"/>
              </a:buClr>
              <a:buSzPts val="4000"/>
              <a:buNone/>
              <a:defRPr sz="40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Lato Light"/>
              <a:buChar char="●"/>
              <a:defRPr sz="1800">
                <a:solidFill>
                  <a:schemeClr val="lt1"/>
                </a:solidFill>
                <a:latin typeface="Lato Light"/>
                <a:ea typeface="Lato Light"/>
                <a:cs typeface="Lato Light"/>
                <a:sym typeface="Lato Light"/>
              </a:defRPr>
            </a:lvl1pPr>
            <a:lvl2pPr indent="-317500" lvl="1" marL="9144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indent="-317500" lvl="2" marL="13716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indent="-317500" lvl="3" marL="18288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indent="-317500" lvl="4" marL="22860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indent="-317500" lvl="5" marL="27432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indent="-317500" lvl="6" marL="32004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indent="-317500" lvl="7" marL="36576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3">
            <a:alphaModFix/>
          </a:blip>
          <a:srcRect b="0" l="0" r="0" t="0"/>
          <a:stretch/>
        </p:blipFill>
        <p:spPr>
          <a:xfrm>
            <a:off x="0" y="12"/>
            <a:ext cx="9144000" cy="5143492"/>
          </a:xfrm>
          <a:prstGeom prst="rect">
            <a:avLst/>
          </a:prstGeom>
          <a:noFill/>
          <a:ln>
            <a:noFill/>
          </a:ln>
        </p:spPr>
      </p:pic>
      <p:sp>
        <p:nvSpPr>
          <p:cNvPr id="83" name="Google Shape;83;p18"/>
          <p:cNvSpPr txBox="1"/>
          <p:nvPr>
            <p:ph type="ctrTitle"/>
          </p:nvPr>
        </p:nvSpPr>
        <p:spPr>
          <a:xfrm>
            <a:off x="2763600" y="786825"/>
            <a:ext cx="36168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BOSTON CRIME</a:t>
            </a:r>
            <a:endParaRPr/>
          </a:p>
        </p:txBody>
      </p:sp>
      <p:sp>
        <p:nvSpPr>
          <p:cNvPr id="84" name="Google Shape;84;p18"/>
          <p:cNvSpPr txBox="1"/>
          <p:nvPr>
            <p:ph idx="1" type="subTitle"/>
          </p:nvPr>
        </p:nvSpPr>
        <p:spPr>
          <a:xfrm>
            <a:off x="3751200" y="2796675"/>
            <a:ext cx="16416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Joslyn Fu, </a:t>
            </a:r>
            <a:endParaRPr sz="1600"/>
          </a:p>
          <a:p>
            <a:pPr indent="0" lvl="0" marL="0" rtl="0" algn="ctr">
              <a:spcBef>
                <a:spcPts val="0"/>
              </a:spcBef>
              <a:spcAft>
                <a:spcPts val="0"/>
              </a:spcAft>
              <a:buNone/>
            </a:pPr>
            <a:r>
              <a:rPr lang="en" sz="1600"/>
              <a:t>Katherine Hu, Chenwei Wu, </a:t>
            </a:r>
            <a:endParaRPr sz="1600"/>
          </a:p>
          <a:p>
            <a:pPr indent="0" lvl="0" marL="0" rtl="0" algn="ctr">
              <a:spcBef>
                <a:spcPts val="0"/>
              </a:spcBef>
              <a:spcAft>
                <a:spcPts val="0"/>
              </a:spcAft>
              <a:buNone/>
            </a:pPr>
            <a:r>
              <a:rPr lang="en" sz="1600"/>
              <a:t>Lu Yu</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bASELINE MODEL</a:t>
            </a:r>
            <a:endParaRPr/>
          </a:p>
        </p:txBody>
      </p:sp>
      <p:graphicFrame>
        <p:nvGraphicFramePr>
          <p:cNvPr id="156" name="Google Shape;156;p27"/>
          <p:cNvGraphicFramePr/>
          <p:nvPr/>
        </p:nvGraphicFramePr>
        <p:xfrm>
          <a:off x="877475" y="1568450"/>
          <a:ext cx="3000000" cy="3000000"/>
        </p:xfrm>
        <a:graphic>
          <a:graphicData uri="http://schemas.openxmlformats.org/drawingml/2006/table">
            <a:tbl>
              <a:tblPr>
                <a:noFill/>
                <a:tableStyleId>{4FD59D16-D7AF-4D5C-B42F-8D5C567EC7CB}</a:tableStyleId>
              </a:tblPr>
              <a:tblGrid>
                <a:gridCol w="1296500"/>
                <a:gridCol w="705850"/>
                <a:gridCol w="941975"/>
                <a:gridCol w="1110600"/>
                <a:gridCol w="1596650"/>
                <a:gridCol w="1470275"/>
              </a:tblGrid>
              <a:tr h="12700">
                <a:tc>
                  <a:txBody>
                    <a:bodyPr/>
                    <a:lstStyle/>
                    <a:p>
                      <a:pPr indent="0" lvl="0" marL="0" rtl="0" algn="l">
                        <a:spcBef>
                          <a:spcPts val="0"/>
                        </a:spcBef>
                        <a:spcAft>
                          <a:spcPts val="0"/>
                        </a:spcAft>
                        <a:buNone/>
                      </a:pPr>
                      <a:r>
                        <a:rPr b="1" lang="en" sz="1500">
                          <a:solidFill>
                            <a:schemeClr val="lt1"/>
                          </a:solidFill>
                        </a:rPr>
                        <a:t>Target Value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True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False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Total</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Percentage (%)</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Accuracy Rate</a:t>
                      </a:r>
                      <a:endParaRPr b="1" sz="1500">
                        <a:solidFill>
                          <a:schemeClr val="lt1"/>
                        </a:solidFill>
                      </a:endParaRPr>
                    </a:p>
                  </a:txBody>
                  <a:tcPr marT="63500" marB="63500" marR="63500" marL="63500"/>
                </a:tc>
              </a:tr>
              <a:tr h="12700">
                <a:tc>
                  <a:txBody>
                    <a:bodyPr/>
                    <a:lstStyle/>
                    <a:p>
                      <a:pPr indent="0" lvl="0" marL="0" rtl="0" algn="l">
                        <a:spcBef>
                          <a:spcPts val="0"/>
                        </a:spcBef>
                        <a:spcAft>
                          <a:spcPts val="0"/>
                        </a:spcAft>
                        <a:buNone/>
                      </a:pPr>
                      <a:r>
                        <a:rPr b="1" lang="en" sz="1500">
                          <a:solidFill>
                            <a:schemeClr val="lt1"/>
                          </a:solidFill>
                        </a:rPr>
                        <a:t>Shooting</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759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5257</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6016</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12.6</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87.4%</a:t>
                      </a:r>
                      <a:endParaRPr sz="1500">
                        <a:solidFill>
                          <a:schemeClr val="lt1"/>
                        </a:solidFill>
                      </a:endParaRPr>
                    </a:p>
                  </a:txBody>
                  <a:tcPr marT="63500" marB="63500" marR="63500" marL="63500"/>
                </a:tc>
              </a:tr>
              <a:tr h="12700">
                <a:tc>
                  <a:txBody>
                    <a:bodyPr/>
                    <a:lstStyle/>
                    <a:p>
                      <a:pPr indent="0" lvl="0" marL="0" rtl="0" algn="l">
                        <a:spcBef>
                          <a:spcPts val="0"/>
                        </a:spcBef>
                        <a:spcAft>
                          <a:spcPts val="0"/>
                        </a:spcAft>
                        <a:buNone/>
                      </a:pPr>
                      <a:r>
                        <a:rPr b="1" lang="en" sz="1500">
                          <a:solidFill>
                            <a:schemeClr val="lt1"/>
                          </a:solidFill>
                        </a:rPr>
                        <a:t>Violence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6016</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60806</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66822</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91%</a:t>
                      </a:r>
                      <a:endParaRPr sz="1500">
                        <a:solidFill>
                          <a:schemeClr val="lt1"/>
                        </a:solidFill>
                      </a:endParaRPr>
                    </a:p>
                  </a:txBody>
                  <a:tcPr marT="63500" marB="63500" marR="63500" marL="63500"/>
                </a:tc>
              </a:tr>
              <a:tr h="12700">
                <a:tc>
                  <a:txBody>
                    <a:bodyPr/>
                    <a:lstStyle/>
                    <a:p>
                      <a:pPr indent="0" lvl="0" marL="0" rtl="0" algn="l">
                        <a:spcBef>
                          <a:spcPts val="0"/>
                        </a:spcBef>
                        <a:spcAft>
                          <a:spcPts val="0"/>
                        </a:spcAft>
                        <a:buNone/>
                      </a:pPr>
                      <a:r>
                        <a:rPr b="1" lang="en" sz="1500">
                          <a:solidFill>
                            <a:schemeClr val="lt1"/>
                          </a:solidFill>
                        </a:rPr>
                        <a:t>Property</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21093</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45729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66822</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31.6</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68.4%</a:t>
                      </a:r>
                      <a:endParaRPr sz="1500">
                        <a:solidFill>
                          <a:schemeClr val="lt1"/>
                        </a:solidFill>
                      </a:endParaRPr>
                    </a:p>
                  </a:txBody>
                  <a:tcPr marT="63500" marB="63500" marR="63500" marL="63500"/>
                </a:tc>
              </a:tr>
              <a:tr h="12700">
                <a:tc>
                  <a:txBody>
                    <a:bodyPr/>
                    <a:lstStyle/>
                    <a:p>
                      <a:pPr indent="0" lvl="0" marL="0" rtl="0" algn="l">
                        <a:spcBef>
                          <a:spcPts val="0"/>
                        </a:spcBef>
                        <a:spcAft>
                          <a:spcPts val="0"/>
                        </a:spcAft>
                        <a:buNone/>
                      </a:pPr>
                      <a:r>
                        <a:rPr b="1" lang="en" sz="1500">
                          <a:solidFill>
                            <a:schemeClr val="lt1"/>
                          </a:solidFill>
                        </a:rPr>
                        <a:t>Other Trivial</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39713</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27109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66822</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59.4</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59.4%</a:t>
                      </a:r>
                      <a:endParaRPr sz="1500">
                        <a:solidFill>
                          <a:schemeClr val="lt1"/>
                        </a:solidFill>
                      </a:endParaRPr>
                    </a:p>
                  </a:txBody>
                  <a:tcPr marT="63500" marB="63500" marR="63500" marL="63500"/>
                </a:tc>
              </a:tr>
            </a:tbl>
          </a:graphicData>
        </a:graphic>
      </p:graphicFrame>
      <p:sp>
        <p:nvSpPr>
          <p:cNvPr id="157" name="Google Shape;157;p27"/>
          <p:cNvSpPr txBox="1"/>
          <p:nvPr>
            <p:ph idx="4294967295" type="subTitle"/>
          </p:nvPr>
        </p:nvSpPr>
        <p:spPr>
          <a:xfrm>
            <a:off x="1488475" y="3574175"/>
            <a:ext cx="6510900" cy="139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Imbalance Classification: </a:t>
            </a:r>
            <a:endParaRPr sz="2000"/>
          </a:p>
          <a:p>
            <a:pPr indent="-355600" lvl="0" marL="457200" rtl="0" algn="l">
              <a:lnSpc>
                <a:spcPct val="100000"/>
              </a:lnSpc>
              <a:spcBef>
                <a:spcPts val="0"/>
              </a:spcBef>
              <a:spcAft>
                <a:spcPts val="0"/>
              </a:spcAft>
              <a:buSzPts val="2000"/>
              <a:buAutoNum type="arabicPeriod"/>
            </a:pPr>
            <a:r>
              <a:rPr lang="en" sz="2000"/>
              <a:t>Class Weighting Method</a:t>
            </a:r>
            <a:endParaRPr sz="2000"/>
          </a:p>
          <a:p>
            <a:pPr indent="-355600" lvl="0" marL="457200" rtl="0" algn="l">
              <a:lnSpc>
                <a:spcPct val="100000"/>
              </a:lnSpc>
              <a:spcBef>
                <a:spcPts val="0"/>
              </a:spcBef>
              <a:spcAft>
                <a:spcPts val="0"/>
              </a:spcAft>
              <a:buSzPts val="2000"/>
              <a:buAutoNum type="arabicPeriod"/>
            </a:pPr>
            <a:r>
              <a:rPr lang="en" sz="2000"/>
              <a:t>Metrics</a:t>
            </a:r>
            <a:endParaRPr sz="2000"/>
          </a:p>
        </p:txBody>
      </p:sp>
      <p:sp>
        <p:nvSpPr>
          <p:cNvPr id="158" name="Google Shape;158;p27"/>
          <p:cNvSpPr txBox="1"/>
          <p:nvPr/>
        </p:nvSpPr>
        <p:spPr>
          <a:xfrm>
            <a:off x="2173975" y="979450"/>
            <a:ext cx="501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Light"/>
                <a:ea typeface="Lato Light"/>
                <a:cs typeface="Lato Light"/>
                <a:sym typeface="Lato Light"/>
              </a:rPr>
              <a:t>Predicting the Most Frequent 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64" name="Google Shape;164;p28"/>
          <p:cNvSpPr txBox="1"/>
          <p:nvPr/>
        </p:nvSpPr>
        <p:spPr>
          <a:xfrm flipH="1">
            <a:off x="3845175" y="3059100"/>
            <a:ext cx="1566600" cy="1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solidFill>
                  <a:schemeClr val="lt1"/>
                </a:solidFill>
                <a:latin typeface="Unica One"/>
                <a:ea typeface="Unica One"/>
                <a:cs typeface="Unica One"/>
                <a:sym typeface="Unica One"/>
              </a:rPr>
              <a:t>CONFUSION MATRIX</a:t>
            </a:r>
            <a:endParaRPr sz="1300">
              <a:solidFill>
                <a:schemeClr val="lt1"/>
              </a:solidFill>
              <a:latin typeface="Lato"/>
              <a:ea typeface="Lato"/>
              <a:cs typeface="Lato"/>
              <a:sym typeface="Lato"/>
            </a:endParaRPr>
          </a:p>
        </p:txBody>
      </p:sp>
      <p:cxnSp>
        <p:nvCxnSpPr>
          <p:cNvPr id="165" name="Google Shape;165;p28"/>
          <p:cNvCxnSpPr/>
          <p:nvPr/>
        </p:nvCxnSpPr>
        <p:spPr>
          <a:xfrm rot="10800000">
            <a:off x="6682813" y="1178322"/>
            <a:ext cx="1613100" cy="0"/>
          </a:xfrm>
          <a:prstGeom prst="straightConnector1">
            <a:avLst/>
          </a:prstGeom>
          <a:noFill/>
          <a:ln cap="flat" cmpd="sng" w="9525">
            <a:solidFill>
              <a:schemeClr val="lt1"/>
            </a:solidFill>
            <a:prstDash val="solid"/>
            <a:round/>
            <a:headEnd len="med" w="med" type="none"/>
            <a:tailEnd len="med" w="med" type="none"/>
          </a:ln>
        </p:spPr>
      </p:cxnSp>
      <p:cxnSp>
        <p:nvCxnSpPr>
          <p:cNvPr id="166" name="Google Shape;166;p28"/>
          <p:cNvCxnSpPr/>
          <p:nvPr/>
        </p:nvCxnSpPr>
        <p:spPr>
          <a:xfrm rot="10800000">
            <a:off x="3798687" y="1863644"/>
            <a:ext cx="1613100" cy="0"/>
          </a:xfrm>
          <a:prstGeom prst="straightConnector1">
            <a:avLst/>
          </a:prstGeom>
          <a:noFill/>
          <a:ln cap="flat" cmpd="sng" w="9525">
            <a:solidFill>
              <a:schemeClr val="lt1"/>
            </a:solidFill>
            <a:prstDash val="solid"/>
            <a:round/>
            <a:headEnd len="med" w="med" type="none"/>
            <a:tailEnd len="med" w="med" type="none"/>
          </a:ln>
        </p:spPr>
      </p:cxnSp>
      <p:cxnSp>
        <p:nvCxnSpPr>
          <p:cNvPr id="167" name="Google Shape;167;p28"/>
          <p:cNvCxnSpPr/>
          <p:nvPr/>
        </p:nvCxnSpPr>
        <p:spPr>
          <a:xfrm rot="10800000">
            <a:off x="6682813" y="2576151"/>
            <a:ext cx="1613100" cy="0"/>
          </a:xfrm>
          <a:prstGeom prst="straightConnector1">
            <a:avLst/>
          </a:prstGeom>
          <a:noFill/>
          <a:ln cap="flat" cmpd="sng" w="9525">
            <a:solidFill>
              <a:schemeClr val="lt1"/>
            </a:solidFill>
            <a:prstDash val="solid"/>
            <a:round/>
            <a:headEnd len="med" w="med" type="none"/>
            <a:tailEnd len="med" w="med" type="none"/>
          </a:ln>
        </p:spPr>
      </p:cxnSp>
      <p:cxnSp>
        <p:nvCxnSpPr>
          <p:cNvPr id="168" name="Google Shape;168;p28"/>
          <p:cNvCxnSpPr/>
          <p:nvPr/>
        </p:nvCxnSpPr>
        <p:spPr>
          <a:xfrm rot="10800000">
            <a:off x="3798687" y="3254695"/>
            <a:ext cx="1613100" cy="0"/>
          </a:xfrm>
          <a:prstGeom prst="straightConnector1">
            <a:avLst/>
          </a:prstGeom>
          <a:noFill/>
          <a:ln cap="flat" cmpd="sng" w="9525">
            <a:solidFill>
              <a:schemeClr val="lt1"/>
            </a:solidFill>
            <a:prstDash val="solid"/>
            <a:round/>
            <a:headEnd len="med" w="med" type="none"/>
            <a:tailEnd len="med" w="med" type="none"/>
          </a:ln>
        </p:spPr>
      </p:cxnSp>
      <p:cxnSp>
        <p:nvCxnSpPr>
          <p:cNvPr id="169" name="Google Shape;169;p28"/>
          <p:cNvCxnSpPr/>
          <p:nvPr/>
        </p:nvCxnSpPr>
        <p:spPr>
          <a:xfrm rot="10800000">
            <a:off x="6682813" y="3973981"/>
            <a:ext cx="1613100" cy="0"/>
          </a:xfrm>
          <a:prstGeom prst="straightConnector1">
            <a:avLst/>
          </a:prstGeom>
          <a:noFill/>
          <a:ln cap="flat" cmpd="sng" w="9525">
            <a:solidFill>
              <a:schemeClr val="lt1"/>
            </a:solidFill>
            <a:prstDash val="solid"/>
            <a:round/>
            <a:headEnd len="med" w="med" type="none"/>
            <a:tailEnd len="med" w="med" type="none"/>
          </a:ln>
        </p:spPr>
      </p:cxnSp>
      <p:sp>
        <p:nvSpPr>
          <p:cNvPr id="170" name="Google Shape;170;p28"/>
          <p:cNvSpPr txBox="1"/>
          <p:nvPr/>
        </p:nvSpPr>
        <p:spPr>
          <a:xfrm flipH="1">
            <a:off x="6956925" y="910325"/>
            <a:ext cx="1461000" cy="26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Unica One"/>
                <a:ea typeface="Unica One"/>
                <a:cs typeface="Unica One"/>
                <a:sym typeface="Unica One"/>
              </a:rPr>
              <a:t>ROC AUC SCORE</a:t>
            </a:r>
            <a:endParaRPr sz="1300">
              <a:solidFill>
                <a:schemeClr val="lt1"/>
              </a:solidFill>
              <a:latin typeface="Lato"/>
              <a:ea typeface="Lato"/>
              <a:cs typeface="Lato"/>
              <a:sym typeface="Lato"/>
            </a:endParaRPr>
          </a:p>
        </p:txBody>
      </p:sp>
      <p:sp>
        <p:nvSpPr>
          <p:cNvPr id="171" name="Google Shape;171;p28"/>
          <p:cNvSpPr txBox="1"/>
          <p:nvPr/>
        </p:nvSpPr>
        <p:spPr>
          <a:xfrm>
            <a:off x="3845150" y="1886080"/>
            <a:ext cx="12981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solidFill>
                  <a:schemeClr val="lt1"/>
                </a:solidFill>
                <a:latin typeface="Lato Light"/>
                <a:ea typeface="Lato Light"/>
                <a:cs typeface="Lato Light"/>
                <a:sym typeface="Lato Light"/>
              </a:rPr>
              <a:t>Combines the precision and recall of  a classifier</a:t>
            </a:r>
            <a:endParaRPr sz="1200">
              <a:solidFill>
                <a:schemeClr val="lt1"/>
              </a:solidFill>
              <a:latin typeface="Lato Light"/>
              <a:ea typeface="Lato Light"/>
              <a:cs typeface="Lato Light"/>
              <a:sym typeface="Lato Light"/>
            </a:endParaRPr>
          </a:p>
        </p:txBody>
      </p:sp>
      <p:sp>
        <p:nvSpPr>
          <p:cNvPr id="172" name="Google Shape;172;p28"/>
          <p:cNvSpPr txBox="1"/>
          <p:nvPr/>
        </p:nvSpPr>
        <p:spPr>
          <a:xfrm>
            <a:off x="3845150" y="3254692"/>
            <a:ext cx="12981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latin typeface="Lato Light"/>
                <a:ea typeface="Lato Light"/>
                <a:cs typeface="Lato Light"/>
                <a:sym typeface="Lato Light"/>
              </a:rPr>
              <a:t>To evaluate TF, TN, FP, FN</a:t>
            </a:r>
            <a:endParaRPr sz="1200">
              <a:solidFill>
                <a:schemeClr val="lt1"/>
              </a:solidFill>
              <a:latin typeface="Lato Light"/>
              <a:ea typeface="Lato Light"/>
              <a:cs typeface="Lato Light"/>
              <a:sym typeface="Lato Light"/>
            </a:endParaRPr>
          </a:p>
        </p:txBody>
      </p:sp>
      <p:sp>
        <p:nvSpPr>
          <p:cNvPr id="173" name="Google Shape;173;p28"/>
          <p:cNvSpPr txBox="1"/>
          <p:nvPr/>
        </p:nvSpPr>
        <p:spPr>
          <a:xfrm>
            <a:off x="6950825" y="1181425"/>
            <a:ext cx="18216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latin typeface="Lato Light"/>
                <a:ea typeface="Lato Light"/>
                <a:cs typeface="Lato Light"/>
                <a:sym typeface="Lato Light"/>
              </a:rPr>
              <a:t>Tells how much the model is capable of distinguishing between class</a:t>
            </a:r>
            <a:endParaRPr sz="1200">
              <a:solidFill>
                <a:schemeClr val="lt1"/>
              </a:solidFill>
              <a:latin typeface="Lato Light"/>
              <a:ea typeface="Lato Light"/>
              <a:cs typeface="Lato Light"/>
              <a:sym typeface="Lato Light"/>
            </a:endParaRPr>
          </a:p>
        </p:txBody>
      </p:sp>
      <p:sp>
        <p:nvSpPr>
          <p:cNvPr id="174" name="Google Shape;174;p28"/>
          <p:cNvSpPr txBox="1"/>
          <p:nvPr/>
        </p:nvSpPr>
        <p:spPr>
          <a:xfrm>
            <a:off x="6950825" y="2577700"/>
            <a:ext cx="1461000" cy="94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lt1"/>
                </a:solidFill>
                <a:latin typeface="Lato Light"/>
                <a:ea typeface="Lato Light"/>
                <a:cs typeface="Lato Light"/>
                <a:sym typeface="Lato Light"/>
              </a:rPr>
              <a:t>Ratio of correctly predicted positive observation/ all observations </a:t>
            </a:r>
            <a:endParaRPr sz="1200">
              <a:solidFill>
                <a:schemeClr val="lt1"/>
              </a:solidFill>
              <a:latin typeface="Lato Light"/>
              <a:ea typeface="Lato Light"/>
              <a:cs typeface="Lato Light"/>
              <a:sym typeface="Lato Light"/>
            </a:endParaRPr>
          </a:p>
        </p:txBody>
      </p:sp>
      <p:sp>
        <p:nvSpPr>
          <p:cNvPr id="175" name="Google Shape;175;p28"/>
          <p:cNvSpPr txBox="1"/>
          <p:nvPr/>
        </p:nvSpPr>
        <p:spPr>
          <a:xfrm>
            <a:off x="6950823" y="3973975"/>
            <a:ext cx="19266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latin typeface="Lato Light"/>
                <a:ea typeface="Lato Light"/>
                <a:cs typeface="Lato Light"/>
                <a:sym typeface="Lato Light"/>
              </a:rPr>
              <a:t>Fraction of predictions our model got right</a:t>
            </a:r>
            <a:endParaRPr sz="1200">
              <a:solidFill>
                <a:schemeClr val="lt1"/>
              </a:solidFill>
              <a:latin typeface="Lato Light"/>
              <a:ea typeface="Lato Light"/>
              <a:cs typeface="Lato Light"/>
              <a:sym typeface="Lato Light"/>
            </a:endParaRPr>
          </a:p>
        </p:txBody>
      </p:sp>
      <p:sp>
        <p:nvSpPr>
          <p:cNvPr id="176" name="Google Shape;176;p28"/>
          <p:cNvSpPr txBox="1"/>
          <p:nvPr/>
        </p:nvSpPr>
        <p:spPr>
          <a:xfrm flipH="1">
            <a:off x="6931200" y="2379000"/>
            <a:ext cx="1236900" cy="195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lt1"/>
                </a:solidFill>
                <a:latin typeface="Unica One"/>
                <a:ea typeface="Unica One"/>
                <a:cs typeface="Unica One"/>
                <a:sym typeface="Unica One"/>
              </a:rPr>
              <a:t>RECALL SCORE </a:t>
            </a:r>
            <a:endParaRPr sz="1300">
              <a:solidFill>
                <a:schemeClr val="lt1"/>
              </a:solidFill>
              <a:latin typeface="Lato"/>
              <a:ea typeface="Lato"/>
              <a:cs typeface="Lato"/>
              <a:sym typeface="Lato"/>
            </a:endParaRPr>
          </a:p>
        </p:txBody>
      </p:sp>
      <p:sp>
        <p:nvSpPr>
          <p:cNvPr id="177" name="Google Shape;177;p28"/>
          <p:cNvSpPr txBox="1"/>
          <p:nvPr/>
        </p:nvSpPr>
        <p:spPr>
          <a:xfrm flipH="1">
            <a:off x="6945475" y="3661550"/>
            <a:ext cx="1461000" cy="2649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lt1"/>
                </a:solidFill>
                <a:latin typeface="Unica One"/>
                <a:ea typeface="Unica One"/>
                <a:cs typeface="Unica One"/>
                <a:sym typeface="Unica One"/>
              </a:rPr>
              <a:t>ACCURACY SCORE</a:t>
            </a:r>
            <a:endParaRPr sz="1300">
              <a:solidFill>
                <a:schemeClr val="lt1"/>
              </a:solidFill>
              <a:latin typeface="Lato"/>
              <a:ea typeface="Lato"/>
              <a:cs typeface="Lato"/>
              <a:sym typeface="Lato"/>
            </a:endParaRPr>
          </a:p>
        </p:txBody>
      </p:sp>
      <p:sp>
        <p:nvSpPr>
          <p:cNvPr id="178" name="Google Shape;178;p28"/>
          <p:cNvSpPr txBox="1"/>
          <p:nvPr/>
        </p:nvSpPr>
        <p:spPr>
          <a:xfrm flipH="1">
            <a:off x="3887300" y="1576325"/>
            <a:ext cx="1337400" cy="2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solidFill>
                  <a:schemeClr val="lt1"/>
                </a:solidFill>
                <a:latin typeface="Unica One"/>
                <a:ea typeface="Unica One"/>
                <a:cs typeface="Unica One"/>
                <a:sym typeface="Unica One"/>
              </a:rPr>
              <a:t>F-1 SCORE</a:t>
            </a:r>
            <a:endParaRPr sz="1300">
              <a:solidFill>
                <a:schemeClr val="lt1"/>
              </a:solidFill>
              <a:latin typeface="Lato"/>
              <a:ea typeface="Lato"/>
              <a:cs typeface="Lato"/>
              <a:sym typeface="Lato"/>
            </a:endParaRPr>
          </a:p>
        </p:txBody>
      </p:sp>
      <p:sp>
        <p:nvSpPr>
          <p:cNvPr id="179" name="Google Shape;179;p28"/>
          <p:cNvSpPr txBox="1"/>
          <p:nvPr>
            <p:ph idx="4294967295" type="subTitle"/>
          </p:nvPr>
        </p:nvSpPr>
        <p:spPr>
          <a:xfrm>
            <a:off x="182250" y="2127625"/>
            <a:ext cx="3581400" cy="25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Through hyperparameter tuning, we evaluate our models through 5 metrics.</a:t>
            </a:r>
            <a:endParaRPr sz="1500"/>
          </a:p>
          <a:p>
            <a:pPr indent="0" lvl="0" marL="0" rtl="0" algn="l">
              <a:spcBef>
                <a:spcPts val="1600"/>
              </a:spcBef>
              <a:spcAft>
                <a:spcPts val="0"/>
              </a:spcAft>
              <a:buNone/>
            </a:pPr>
            <a:r>
              <a:rPr b="1" lang="en">
                <a:latin typeface="Lato"/>
                <a:ea typeface="Lato"/>
                <a:cs typeface="Lato"/>
                <a:sym typeface="Lato"/>
              </a:rPr>
              <a:t>Priority</a:t>
            </a:r>
            <a:r>
              <a:rPr lang="en"/>
              <a:t>: </a:t>
            </a:r>
            <a:endParaRPr/>
          </a:p>
          <a:p>
            <a:pPr indent="0" lvl="0" marL="0" rtl="0" algn="l">
              <a:lnSpc>
                <a:spcPct val="100000"/>
              </a:lnSpc>
              <a:spcBef>
                <a:spcPts val="0"/>
              </a:spcBef>
              <a:spcAft>
                <a:spcPts val="0"/>
              </a:spcAft>
              <a:buNone/>
            </a:pPr>
            <a:r>
              <a:rPr lang="en" sz="1500"/>
              <a:t>F-1 Score &amp; ROC AUC </a:t>
            </a:r>
            <a:r>
              <a:rPr b="1" lang="en" sz="2000">
                <a:latin typeface="Lato"/>
                <a:ea typeface="Lato"/>
                <a:cs typeface="Lato"/>
                <a:sym typeface="Lato"/>
              </a:rPr>
              <a:t>&gt;&gt; </a:t>
            </a:r>
            <a:endParaRPr b="1" sz="2000">
              <a:latin typeface="Lato"/>
              <a:ea typeface="Lato"/>
              <a:cs typeface="Lato"/>
              <a:sym typeface="Lato"/>
            </a:endParaRPr>
          </a:p>
          <a:p>
            <a:pPr indent="0" lvl="0" marL="0" rtl="0" algn="l">
              <a:lnSpc>
                <a:spcPct val="100000"/>
              </a:lnSpc>
              <a:spcBef>
                <a:spcPts val="0"/>
              </a:spcBef>
              <a:spcAft>
                <a:spcPts val="0"/>
              </a:spcAft>
              <a:buNone/>
            </a:pPr>
            <a:r>
              <a:rPr lang="en" sz="1500"/>
              <a:t>Recall Score &amp; Confusion Matrix </a:t>
            </a:r>
            <a:r>
              <a:rPr b="1" lang="en" sz="2000">
                <a:latin typeface="Lato"/>
                <a:ea typeface="Lato"/>
                <a:cs typeface="Lato"/>
                <a:sym typeface="Lato"/>
              </a:rPr>
              <a:t>&gt;&gt;</a:t>
            </a:r>
            <a:r>
              <a:rPr lang="en" sz="2000"/>
              <a:t> </a:t>
            </a:r>
            <a:endParaRPr sz="2000"/>
          </a:p>
          <a:p>
            <a:pPr indent="0" lvl="0" marL="0" rtl="0" algn="l">
              <a:lnSpc>
                <a:spcPct val="100000"/>
              </a:lnSpc>
              <a:spcBef>
                <a:spcPts val="0"/>
              </a:spcBef>
              <a:spcAft>
                <a:spcPts val="0"/>
              </a:spcAft>
              <a:buNone/>
            </a:pPr>
            <a:r>
              <a:rPr lang="en" sz="1500"/>
              <a:t>Accuracy Score</a:t>
            </a:r>
            <a:endParaRPr sz="1500"/>
          </a:p>
        </p:txBody>
      </p:sp>
      <p:grpSp>
        <p:nvGrpSpPr>
          <p:cNvPr id="180" name="Google Shape;180;p28"/>
          <p:cNvGrpSpPr/>
          <p:nvPr/>
        </p:nvGrpSpPr>
        <p:grpSpPr>
          <a:xfrm>
            <a:off x="5461508" y="564254"/>
            <a:ext cx="1461093" cy="4014992"/>
            <a:chOff x="2851825" y="244322"/>
            <a:chExt cx="1901475" cy="5224453"/>
          </a:xfrm>
        </p:grpSpPr>
        <p:sp>
          <p:nvSpPr>
            <p:cNvPr id="181" name="Google Shape;181;p28"/>
            <p:cNvSpPr/>
            <p:nvPr/>
          </p:nvSpPr>
          <p:spPr>
            <a:xfrm>
              <a:off x="2851825" y="4064847"/>
              <a:ext cx="1901025" cy="1096375"/>
            </a:xfrm>
            <a:custGeom>
              <a:rect b="b" l="l" r="r" t="t"/>
              <a:pathLst>
                <a:path extrusionOk="0" h="43855" w="76041">
                  <a:moveTo>
                    <a:pt x="37993" y="0"/>
                  </a:moveTo>
                  <a:lnTo>
                    <a:pt x="0" y="21891"/>
                  </a:lnTo>
                  <a:lnTo>
                    <a:pt x="37993" y="43854"/>
                  </a:lnTo>
                  <a:lnTo>
                    <a:pt x="76041" y="21909"/>
                  </a:lnTo>
                  <a:lnTo>
                    <a:pt x="379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2851825" y="4605925"/>
              <a:ext cx="949850" cy="862850"/>
            </a:xfrm>
            <a:custGeom>
              <a:rect b="b" l="l" r="r" t="t"/>
              <a:pathLst>
                <a:path extrusionOk="0" h="34514" w="37994">
                  <a:moveTo>
                    <a:pt x="0" y="0"/>
                  </a:moveTo>
                  <a:lnTo>
                    <a:pt x="0" y="12568"/>
                  </a:lnTo>
                  <a:lnTo>
                    <a:pt x="37993" y="34513"/>
                  </a:lnTo>
                  <a:lnTo>
                    <a:pt x="37993" y="21963"/>
                  </a:lnTo>
                  <a:lnTo>
                    <a:pt x="0"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3795452" y="4605925"/>
              <a:ext cx="951650" cy="862850"/>
            </a:xfrm>
            <a:custGeom>
              <a:rect b="b" l="l" r="r" t="t"/>
              <a:pathLst>
                <a:path extrusionOk="0" h="34514" w="38066">
                  <a:moveTo>
                    <a:pt x="38066" y="0"/>
                  </a:moveTo>
                  <a:lnTo>
                    <a:pt x="0" y="21963"/>
                  </a:lnTo>
                  <a:lnTo>
                    <a:pt x="0" y="34513"/>
                  </a:lnTo>
                  <a:lnTo>
                    <a:pt x="38066" y="12568"/>
                  </a:lnTo>
                  <a:lnTo>
                    <a:pt x="38066" y="0"/>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2851825" y="3103400"/>
              <a:ext cx="1901025" cy="1096375"/>
            </a:xfrm>
            <a:custGeom>
              <a:rect b="b" l="l" r="r" t="t"/>
              <a:pathLst>
                <a:path extrusionOk="0" h="43855" w="76041">
                  <a:moveTo>
                    <a:pt x="37993" y="0"/>
                  </a:moveTo>
                  <a:lnTo>
                    <a:pt x="0" y="21909"/>
                  </a:lnTo>
                  <a:lnTo>
                    <a:pt x="37993" y="43854"/>
                  </a:lnTo>
                  <a:lnTo>
                    <a:pt x="76041" y="21909"/>
                  </a:lnTo>
                  <a:lnTo>
                    <a:pt x="37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2851825" y="3651125"/>
              <a:ext cx="949850" cy="862850"/>
            </a:xfrm>
            <a:custGeom>
              <a:rect b="b" l="l" r="r" t="t"/>
              <a:pathLst>
                <a:path extrusionOk="0" h="34514" w="37994">
                  <a:moveTo>
                    <a:pt x="0" y="0"/>
                  </a:moveTo>
                  <a:lnTo>
                    <a:pt x="0" y="12551"/>
                  </a:lnTo>
                  <a:lnTo>
                    <a:pt x="37993" y="34514"/>
                  </a:lnTo>
                  <a:lnTo>
                    <a:pt x="37993" y="21945"/>
                  </a:lnTo>
                  <a:lnTo>
                    <a:pt x="0"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3795452" y="3651125"/>
              <a:ext cx="951650" cy="862850"/>
            </a:xfrm>
            <a:custGeom>
              <a:rect b="b" l="l" r="r" t="t"/>
              <a:pathLst>
                <a:path extrusionOk="0" h="34514" w="38066">
                  <a:moveTo>
                    <a:pt x="38066" y="0"/>
                  </a:moveTo>
                  <a:lnTo>
                    <a:pt x="0" y="21945"/>
                  </a:lnTo>
                  <a:lnTo>
                    <a:pt x="0" y="34514"/>
                  </a:lnTo>
                  <a:lnTo>
                    <a:pt x="38066" y="12551"/>
                  </a:lnTo>
                  <a:lnTo>
                    <a:pt x="38066"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2851825" y="2154347"/>
              <a:ext cx="1901025" cy="1096825"/>
            </a:xfrm>
            <a:custGeom>
              <a:rect b="b" l="l" r="r" t="t"/>
              <a:pathLst>
                <a:path extrusionOk="0" h="43873" w="76041">
                  <a:moveTo>
                    <a:pt x="37993" y="1"/>
                  </a:moveTo>
                  <a:lnTo>
                    <a:pt x="0" y="21910"/>
                  </a:lnTo>
                  <a:lnTo>
                    <a:pt x="37993" y="43873"/>
                  </a:lnTo>
                  <a:lnTo>
                    <a:pt x="76041" y="21910"/>
                  </a:lnTo>
                  <a:lnTo>
                    <a:pt x="379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2851825" y="2695875"/>
              <a:ext cx="949850" cy="862850"/>
            </a:xfrm>
            <a:custGeom>
              <a:rect b="b" l="l" r="r" t="t"/>
              <a:pathLst>
                <a:path extrusionOk="0" h="34514" w="37994">
                  <a:moveTo>
                    <a:pt x="0" y="1"/>
                  </a:moveTo>
                  <a:lnTo>
                    <a:pt x="0" y="12569"/>
                  </a:lnTo>
                  <a:lnTo>
                    <a:pt x="37993" y="34514"/>
                  </a:lnTo>
                  <a:lnTo>
                    <a:pt x="37993" y="21964"/>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3801650" y="2695875"/>
              <a:ext cx="951650" cy="862850"/>
            </a:xfrm>
            <a:custGeom>
              <a:rect b="b" l="l" r="r" t="t"/>
              <a:pathLst>
                <a:path extrusionOk="0" h="34514" w="38066">
                  <a:moveTo>
                    <a:pt x="38066" y="1"/>
                  </a:moveTo>
                  <a:lnTo>
                    <a:pt x="0" y="21964"/>
                  </a:lnTo>
                  <a:lnTo>
                    <a:pt x="0" y="34514"/>
                  </a:lnTo>
                  <a:lnTo>
                    <a:pt x="38066" y="12569"/>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2851825" y="1193350"/>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2851825" y="1741075"/>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3795452" y="1741075"/>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a:t>
            </a:r>
            <a:endParaRPr/>
          </a:p>
        </p:txBody>
      </p:sp>
      <p:cxnSp>
        <p:nvCxnSpPr>
          <p:cNvPr id="201" name="Google Shape;201;p29"/>
          <p:cNvCxnSpPr/>
          <p:nvPr/>
        </p:nvCxnSpPr>
        <p:spPr>
          <a:xfrm rot="10800000">
            <a:off x="5288762" y="4128350"/>
            <a:ext cx="2809800" cy="0"/>
          </a:xfrm>
          <a:prstGeom prst="straightConnector1">
            <a:avLst/>
          </a:prstGeom>
          <a:noFill/>
          <a:ln cap="flat" cmpd="sng" w="9525">
            <a:solidFill>
              <a:schemeClr val="lt1"/>
            </a:solidFill>
            <a:prstDash val="solid"/>
            <a:round/>
            <a:headEnd len="med" w="med" type="none"/>
            <a:tailEnd len="med" w="med" type="none"/>
          </a:ln>
        </p:spPr>
      </p:cxnSp>
      <p:cxnSp>
        <p:nvCxnSpPr>
          <p:cNvPr id="202" name="Google Shape;202;p29"/>
          <p:cNvCxnSpPr/>
          <p:nvPr/>
        </p:nvCxnSpPr>
        <p:spPr>
          <a:xfrm rot="10800000">
            <a:off x="2778359" y="2722038"/>
            <a:ext cx="2896200" cy="0"/>
          </a:xfrm>
          <a:prstGeom prst="straightConnector1">
            <a:avLst/>
          </a:prstGeom>
          <a:noFill/>
          <a:ln cap="flat" cmpd="sng" w="9525">
            <a:solidFill>
              <a:schemeClr val="lt1"/>
            </a:solidFill>
            <a:prstDash val="solid"/>
            <a:round/>
            <a:headEnd len="med" w="med" type="none"/>
            <a:tailEnd len="med" w="med" type="none"/>
          </a:ln>
        </p:spPr>
      </p:cxnSp>
      <p:cxnSp>
        <p:nvCxnSpPr>
          <p:cNvPr id="203" name="Google Shape;203;p29"/>
          <p:cNvCxnSpPr/>
          <p:nvPr/>
        </p:nvCxnSpPr>
        <p:spPr>
          <a:xfrm rot="10800000">
            <a:off x="1953026" y="2253569"/>
            <a:ext cx="2766900" cy="0"/>
          </a:xfrm>
          <a:prstGeom prst="straightConnector1">
            <a:avLst/>
          </a:prstGeom>
          <a:noFill/>
          <a:ln cap="flat" cmpd="sng" w="9525">
            <a:solidFill>
              <a:schemeClr val="lt1"/>
            </a:solidFill>
            <a:prstDash val="solid"/>
            <a:round/>
            <a:headEnd len="med" w="med" type="none"/>
            <a:tailEnd len="med" w="med" type="none"/>
          </a:ln>
        </p:spPr>
      </p:cxnSp>
      <p:cxnSp>
        <p:nvCxnSpPr>
          <p:cNvPr id="204" name="Google Shape;204;p29"/>
          <p:cNvCxnSpPr/>
          <p:nvPr/>
        </p:nvCxnSpPr>
        <p:spPr>
          <a:xfrm rot="10800000">
            <a:off x="3609350" y="3184919"/>
            <a:ext cx="2845800" cy="0"/>
          </a:xfrm>
          <a:prstGeom prst="straightConnector1">
            <a:avLst/>
          </a:prstGeom>
          <a:noFill/>
          <a:ln cap="flat" cmpd="sng" w="9525">
            <a:solidFill>
              <a:schemeClr val="lt1"/>
            </a:solidFill>
            <a:prstDash val="solid"/>
            <a:round/>
            <a:headEnd len="med" w="med" type="none"/>
            <a:tailEnd len="med" w="med" type="none"/>
          </a:ln>
        </p:spPr>
      </p:cxnSp>
      <p:cxnSp>
        <p:nvCxnSpPr>
          <p:cNvPr id="205" name="Google Shape;205;p29"/>
          <p:cNvCxnSpPr/>
          <p:nvPr/>
        </p:nvCxnSpPr>
        <p:spPr>
          <a:xfrm rot="10800000">
            <a:off x="4411929" y="3664239"/>
            <a:ext cx="2692800" cy="0"/>
          </a:xfrm>
          <a:prstGeom prst="straightConnector1">
            <a:avLst/>
          </a:prstGeom>
          <a:noFill/>
          <a:ln cap="flat" cmpd="sng" w="9525">
            <a:solidFill>
              <a:schemeClr val="lt1"/>
            </a:solidFill>
            <a:prstDash val="solid"/>
            <a:round/>
            <a:headEnd len="med" w="med" type="none"/>
            <a:tailEnd len="med" w="med" type="none"/>
          </a:ln>
        </p:spPr>
      </p:cxnSp>
      <p:sp>
        <p:nvSpPr>
          <p:cNvPr id="206" name="Google Shape;206;p29"/>
          <p:cNvSpPr txBox="1"/>
          <p:nvPr/>
        </p:nvSpPr>
        <p:spPr>
          <a:xfrm>
            <a:off x="1340725" y="2552175"/>
            <a:ext cx="31263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accent3"/>
                </a:solidFill>
                <a:latin typeface="Lato Light"/>
                <a:ea typeface="Lato Light"/>
                <a:cs typeface="Lato Light"/>
                <a:sym typeface="Lato Light"/>
              </a:rPr>
              <a:t>Random Forest</a:t>
            </a:r>
            <a:endParaRPr sz="1200">
              <a:solidFill>
                <a:schemeClr val="accent3"/>
              </a:solidFill>
              <a:latin typeface="Lato Light"/>
              <a:ea typeface="Lato Light"/>
              <a:cs typeface="Lato Light"/>
              <a:sym typeface="Lato Light"/>
            </a:endParaRPr>
          </a:p>
          <a:p>
            <a:pPr indent="0" lvl="0" marL="0" rtl="0" algn="l">
              <a:spcBef>
                <a:spcPts val="0"/>
              </a:spcBef>
              <a:spcAft>
                <a:spcPts val="0"/>
              </a:spcAft>
              <a:buNone/>
            </a:pPr>
            <a:r>
              <a:t/>
            </a:r>
            <a:endParaRPr sz="1200">
              <a:solidFill>
                <a:schemeClr val="lt1"/>
              </a:solidFill>
              <a:latin typeface="Lato Light"/>
              <a:ea typeface="Lato Light"/>
              <a:cs typeface="Lato Light"/>
              <a:sym typeface="Lato Light"/>
            </a:endParaRPr>
          </a:p>
        </p:txBody>
      </p:sp>
      <p:sp>
        <p:nvSpPr>
          <p:cNvPr id="207" name="Google Shape;207;p29"/>
          <p:cNvSpPr txBox="1"/>
          <p:nvPr/>
        </p:nvSpPr>
        <p:spPr>
          <a:xfrm>
            <a:off x="2778338" y="3489463"/>
            <a:ext cx="31263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accent1"/>
                </a:solidFill>
                <a:latin typeface="Lato Light"/>
                <a:ea typeface="Lato Light"/>
                <a:cs typeface="Lato Light"/>
                <a:sym typeface="Lato Light"/>
              </a:rPr>
              <a:t> XGBoost</a:t>
            </a:r>
            <a:endParaRPr sz="1200">
              <a:solidFill>
                <a:schemeClr val="accent1"/>
              </a:solidFill>
              <a:latin typeface="Lato Light"/>
              <a:ea typeface="Lato Light"/>
              <a:cs typeface="Lato Light"/>
              <a:sym typeface="Lato Light"/>
            </a:endParaRPr>
          </a:p>
          <a:p>
            <a:pPr indent="0" lvl="0" marL="0" rtl="0" algn="l">
              <a:spcBef>
                <a:spcPts val="0"/>
              </a:spcBef>
              <a:spcAft>
                <a:spcPts val="0"/>
              </a:spcAft>
              <a:buNone/>
            </a:pPr>
            <a:r>
              <a:t/>
            </a:r>
            <a:endParaRPr sz="1200">
              <a:solidFill>
                <a:schemeClr val="lt1"/>
              </a:solidFill>
              <a:latin typeface="Lato Light"/>
              <a:ea typeface="Lato Light"/>
              <a:cs typeface="Lato Light"/>
              <a:sym typeface="Lato Light"/>
            </a:endParaRPr>
          </a:p>
        </p:txBody>
      </p:sp>
      <p:sp>
        <p:nvSpPr>
          <p:cNvPr id="208" name="Google Shape;208;p29"/>
          <p:cNvSpPr txBox="1"/>
          <p:nvPr/>
        </p:nvSpPr>
        <p:spPr>
          <a:xfrm>
            <a:off x="3747412" y="3963000"/>
            <a:ext cx="31263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lt1"/>
                </a:solidFill>
                <a:latin typeface="Lato Light"/>
                <a:ea typeface="Lato Light"/>
                <a:cs typeface="Lato Light"/>
                <a:sym typeface="Lato Light"/>
              </a:rPr>
              <a:t> </a:t>
            </a:r>
            <a:r>
              <a:rPr lang="en" sz="1200">
                <a:solidFill>
                  <a:schemeClr val="accent1"/>
                </a:solidFill>
                <a:latin typeface="Lato Light"/>
                <a:ea typeface="Lato Light"/>
                <a:cs typeface="Lato Light"/>
                <a:sym typeface="Lato Light"/>
              </a:rPr>
              <a:t>LightGBM</a:t>
            </a:r>
            <a:endParaRPr sz="1200">
              <a:solidFill>
                <a:schemeClr val="accent1"/>
              </a:solidFill>
              <a:latin typeface="Lato Light"/>
              <a:ea typeface="Lato Light"/>
              <a:cs typeface="Lato Light"/>
              <a:sym typeface="Lato Light"/>
            </a:endParaRPr>
          </a:p>
          <a:p>
            <a:pPr indent="0" lvl="0" marL="0" rtl="0" algn="l">
              <a:spcBef>
                <a:spcPts val="0"/>
              </a:spcBef>
              <a:spcAft>
                <a:spcPts val="0"/>
              </a:spcAft>
              <a:buNone/>
            </a:pPr>
            <a:r>
              <a:t/>
            </a:r>
            <a:endParaRPr sz="1200">
              <a:solidFill>
                <a:schemeClr val="lt1"/>
              </a:solidFill>
              <a:latin typeface="Lato Light"/>
              <a:ea typeface="Lato Light"/>
              <a:cs typeface="Lato Light"/>
              <a:sym typeface="Lato Light"/>
            </a:endParaRPr>
          </a:p>
        </p:txBody>
      </p:sp>
      <p:sp>
        <p:nvSpPr>
          <p:cNvPr id="209" name="Google Shape;209;p29"/>
          <p:cNvSpPr txBox="1"/>
          <p:nvPr/>
        </p:nvSpPr>
        <p:spPr>
          <a:xfrm>
            <a:off x="483061" y="2050513"/>
            <a:ext cx="31263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accent4"/>
                </a:solidFill>
                <a:latin typeface="Lato Light"/>
                <a:ea typeface="Lato Light"/>
                <a:cs typeface="Lato Light"/>
                <a:sym typeface="Lato Light"/>
              </a:rPr>
              <a:t>Logistic Regression</a:t>
            </a:r>
            <a:endParaRPr sz="1200">
              <a:solidFill>
                <a:schemeClr val="accent4"/>
              </a:solidFill>
              <a:latin typeface="Lato Light"/>
              <a:ea typeface="Lato Light"/>
              <a:cs typeface="Lato Light"/>
              <a:sym typeface="Lato Light"/>
            </a:endParaRPr>
          </a:p>
          <a:p>
            <a:pPr indent="0" lvl="0" marL="0" rtl="0" algn="l">
              <a:spcBef>
                <a:spcPts val="0"/>
              </a:spcBef>
              <a:spcAft>
                <a:spcPts val="0"/>
              </a:spcAft>
              <a:buNone/>
            </a:pPr>
            <a:r>
              <a:t/>
            </a:r>
            <a:endParaRPr sz="1200">
              <a:solidFill>
                <a:schemeClr val="lt1"/>
              </a:solidFill>
              <a:latin typeface="Lato Light"/>
              <a:ea typeface="Lato Light"/>
              <a:cs typeface="Lato Light"/>
              <a:sym typeface="Lato Light"/>
            </a:endParaRPr>
          </a:p>
        </p:txBody>
      </p:sp>
      <p:sp>
        <p:nvSpPr>
          <p:cNvPr id="210" name="Google Shape;210;p29"/>
          <p:cNvSpPr txBox="1"/>
          <p:nvPr/>
        </p:nvSpPr>
        <p:spPr>
          <a:xfrm>
            <a:off x="2027600" y="3015950"/>
            <a:ext cx="31263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accent2"/>
                </a:solidFill>
                <a:latin typeface="Lato Light"/>
                <a:ea typeface="Lato Light"/>
                <a:cs typeface="Lato Light"/>
                <a:sym typeface="Lato Light"/>
              </a:rPr>
              <a:t> AdaBoost</a:t>
            </a:r>
            <a:endParaRPr sz="1200">
              <a:solidFill>
                <a:schemeClr val="accent2"/>
              </a:solidFill>
              <a:latin typeface="Lato Light"/>
              <a:ea typeface="Lato Light"/>
              <a:cs typeface="Lato Light"/>
              <a:sym typeface="Lato Light"/>
            </a:endParaRPr>
          </a:p>
          <a:p>
            <a:pPr indent="0" lvl="0" marL="0" rtl="0" algn="l">
              <a:spcBef>
                <a:spcPts val="0"/>
              </a:spcBef>
              <a:spcAft>
                <a:spcPts val="0"/>
              </a:spcAft>
              <a:buNone/>
            </a:pPr>
            <a:r>
              <a:t/>
            </a:r>
            <a:endParaRPr sz="1200">
              <a:solidFill>
                <a:schemeClr val="lt1"/>
              </a:solidFill>
              <a:latin typeface="Lato Light"/>
              <a:ea typeface="Lato Light"/>
              <a:cs typeface="Lato Light"/>
              <a:sym typeface="Lato Light"/>
            </a:endParaRPr>
          </a:p>
        </p:txBody>
      </p:sp>
      <p:grpSp>
        <p:nvGrpSpPr>
          <p:cNvPr id="211" name="Google Shape;211;p29"/>
          <p:cNvGrpSpPr/>
          <p:nvPr/>
        </p:nvGrpSpPr>
        <p:grpSpPr>
          <a:xfrm>
            <a:off x="4166078" y="962249"/>
            <a:ext cx="4270756" cy="3296714"/>
            <a:chOff x="421450" y="238125"/>
            <a:chExt cx="6762875" cy="5220450"/>
          </a:xfrm>
        </p:grpSpPr>
        <p:sp>
          <p:nvSpPr>
            <p:cNvPr id="212" name="Google Shape;212;p29"/>
            <p:cNvSpPr/>
            <p:nvPr/>
          </p:nvSpPr>
          <p:spPr>
            <a:xfrm>
              <a:off x="5717150" y="3190175"/>
              <a:ext cx="1467175" cy="2268400"/>
            </a:xfrm>
            <a:custGeom>
              <a:rect b="b" l="l" r="r" t="t"/>
              <a:pathLst>
                <a:path extrusionOk="0" h="90736" w="58687">
                  <a:moveTo>
                    <a:pt x="29323" y="1"/>
                  </a:moveTo>
                  <a:lnTo>
                    <a:pt x="15303" y="8161"/>
                  </a:lnTo>
                  <a:lnTo>
                    <a:pt x="15242" y="56855"/>
                  </a:lnTo>
                  <a:lnTo>
                    <a:pt x="1" y="65646"/>
                  </a:lnTo>
                  <a:lnTo>
                    <a:pt x="1" y="73744"/>
                  </a:lnTo>
                  <a:lnTo>
                    <a:pt x="29242" y="90735"/>
                  </a:lnTo>
                  <a:lnTo>
                    <a:pt x="58686" y="73744"/>
                  </a:lnTo>
                  <a:lnTo>
                    <a:pt x="58666" y="65646"/>
                  </a:lnTo>
                  <a:lnTo>
                    <a:pt x="43384" y="56774"/>
                  </a:lnTo>
                  <a:lnTo>
                    <a:pt x="43425" y="8161"/>
                  </a:lnTo>
                  <a:lnTo>
                    <a:pt x="29323"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3103900" y="1713375"/>
              <a:ext cx="1467150" cy="2267900"/>
            </a:xfrm>
            <a:custGeom>
              <a:rect b="b" l="l" r="r" t="t"/>
              <a:pathLst>
                <a:path extrusionOk="0" h="90716" w="58686">
                  <a:moveTo>
                    <a:pt x="29322" y="1"/>
                  </a:moveTo>
                  <a:lnTo>
                    <a:pt x="15302" y="8140"/>
                  </a:lnTo>
                  <a:lnTo>
                    <a:pt x="15241" y="56835"/>
                  </a:lnTo>
                  <a:lnTo>
                    <a:pt x="0" y="65646"/>
                  </a:lnTo>
                  <a:lnTo>
                    <a:pt x="21" y="73724"/>
                  </a:lnTo>
                  <a:lnTo>
                    <a:pt x="29261" y="90715"/>
                  </a:lnTo>
                  <a:lnTo>
                    <a:pt x="58686" y="73724"/>
                  </a:lnTo>
                  <a:lnTo>
                    <a:pt x="58686" y="65646"/>
                  </a:lnTo>
                  <a:lnTo>
                    <a:pt x="43383" y="56753"/>
                  </a:lnTo>
                  <a:lnTo>
                    <a:pt x="43444" y="8140"/>
                  </a:lnTo>
                  <a:lnTo>
                    <a:pt x="29322"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1765450" y="983900"/>
              <a:ext cx="1467175" cy="2267875"/>
            </a:xfrm>
            <a:custGeom>
              <a:rect b="b" l="l" r="r" t="t"/>
              <a:pathLst>
                <a:path extrusionOk="0" h="90715" w="58687">
                  <a:moveTo>
                    <a:pt x="29323" y="0"/>
                  </a:moveTo>
                  <a:lnTo>
                    <a:pt x="15303" y="8140"/>
                  </a:lnTo>
                  <a:lnTo>
                    <a:pt x="15242" y="56834"/>
                  </a:lnTo>
                  <a:lnTo>
                    <a:pt x="1" y="65645"/>
                  </a:lnTo>
                  <a:lnTo>
                    <a:pt x="21" y="73723"/>
                  </a:lnTo>
                  <a:lnTo>
                    <a:pt x="29262" y="90714"/>
                  </a:lnTo>
                  <a:lnTo>
                    <a:pt x="58686" y="73723"/>
                  </a:lnTo>
                  <a:lnTo>
                    <a:pt x="58686" y="65645"/>
                  </a:lnTo>
                  <a:lnTo>
                    <a:pt x="43384" y="56752"/>
                  </a:lnTo>
                  <a:lnTo>
                    <a:pt x="43445" y="8140"/>
                  </a:lnTo>
                  <a:lnTo>
                    <a:pt x="29323" y="0"/>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4377200" y="2444925"/>
              <a:ext cx="1467175" cy="2267875"/>
            </a:xfrm>
            <a:custGeom>
              <a:rect b="b" l="l" r="r" t="t"/>
              <a:pathLst>
                <a:path extrusionOk="0" h="90715" w="58687">
                  <a:moveTo>
                    <a:pt x="29323" y="0"/>
                  </a:moveTo>
                  <a:lnTo>
                    <a:pt x="15303" y="8140"/>
                  </a:lnTo>
                  <a:lnTo>
                    <a:pt x="15242" y="56834"/>
                  </a:lnTo>
                  <a:lnTo>
                    <a:pt x="1" y="65645"/>
                  </a:lnTo>
                  <a:lnTo>
                    <a:pt x="1" y="73723"/>
                  </a:lnTo>
                  <a:lnTo>
                    <a:pt x="29242" y="90714"/>
                  </a:lnTo>
                  <a:lnTo>
                    <a:pt x="58686" y="73723"/>
                  </a:lnTo>
                  <a:lnTo>
                    <a:pt x="58666" y="65645"/>
                  </a:lnTo>
                  <a:lnTo>
                    <a:pt x="43384" y="56753"/>
                  </a:lnTo>
                  <a:lnTo>
                    <a:pt x="43425" y="8140"/>
                  </a:lnTo>
                  <a:lnTo>
                    <a:pt x="29323" y="0"/>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4377200" y="3661250"/>
              <a:ext cx="1466650" cy="849575"/>
            </a:xfrm>
            <a:custGeom>
              <a:rect b="b" l="l" r="r" t="t"/>
              <a:pathLst>
                <a:path extrusionOk="0" h="33983" w="58666">
                  <a:moveTo>
                    <a:pt x="29425" y="1"/>
                  </a:moveTo>
                  <a:lnTo>
                    <a:pt x="1" y="16992"/>
                  </a:lnTo>
                  <a:lnTo>
                    <a:pt x="29242" y="33983"/>
                  </a:lnTo>
                  <a:lnTo>
                    <a:pt x="58666" y="16992"/>
                  </a:lnTo>
                  <a:lnTo>
                    <a:pt x="294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4377200" y="4086025"/>
              <a:ext cx="731050" cy="626775"/>
            </a:xfrm>
            <a:custGeom>
              <a:rect b="b" l="l" r="r" t="t"/>
              <a:pathLst>
                <a:path extrusionOk="0" h="25071" w="29242">
                  <a:moveTo>
                    <a:pt x="1" y="1"/>
                  </a:moveTo>
                  <a:lnTo>
                    <a:pt x="1" y="8079"/>
                  </a:lnTo>
                  <a:lnTo>
                    <a:pt x="29242" y="25070"/>
                  </a:lnTo>
                  <a:lnTo>
                    <a:pt x="29242" y="16992"/>
                  </a:lnTo>
                  <a:lnTo>
                    <a:pt x="1"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5108225" y="4086025"/>
              <a:ext cx="736150" cy="626775"/>
            </a:xfrm>
            <a:custGeom>
              <a:rect b="b" l="l" r="r" t="t"/>
              <a:pathLst>
                <a:path extrusionOk="0" h="25071" w="29446">
                  <a:moveTo>
                    <a:pt x="29425" y="1"/>
                  </a:moveTo>
                  <a:lnTo>
                    <a:pt x="1" y="16992"/>
                  </a:lnTo>
                  <a:lnTo>
                    <a:pt x="1" y="25070"/>
                  </a:lnTo>
                  <a:lnTo>
                    <a:pt x="29445" y="8079"/>
                  </a:lnTo>
                  <a:lnTo>
                    <a:pt x="294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4759750" y="2444925"/>
              <a:ext cx="703075" cy="407500"/>
            </a:xfrm>
            <a:custGeom>
              <a:rect b="b" l="l" r="r" t="t"/>
              <a:pathLst>
                <a:path extrusionOk="0" h="16300" w="28123">
                  <a:moveTo>
                    <a:pt x="14021" y="0"/>
                  </a:moveTo>
                  <a:lnTo>
                    <a:pt x="1" y="8140"/>
                  </a:lnTo>
                  <a:lnTo>
                    <a:pt x="14102" y="16300"/>
                  </a:lnTo>
                  <a:lnTo>
                    <a:pt x="28123" y="8140"/>
                  </a:lnTo>
                  <a:lnTo>
                    <a:pt x="140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5110775" y="2648400"/>
              <a:ext cx="352050" cy="1626900"/>
            </a:xfrm>
            <a:custGeom>
              <a:rect b="b" l="l" r="r" t="t"/>
              <a:pathLst>
                <a:path extrusionOk="0" h="65076" w="14082">
                  <a:moveTo>
                    <a:pt x="14082" y="1"/>
                  </a:moveTo>
                  <a:lnTo>
                    <a:pt x="61" y="8161"/>
                  </a:lnTo>
                  <a:lnTo>
                    <a:pt x="0" y="65076"/>
                  </a:lnTo>
                  <a:lnTo>
                    <a:pt x="14021" y="56936"/>
                  </a:lnTo>
                  <a:lnTo>
                    <a:pt x="14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4758225" y="2648400"/>
              <a:ext cx="354100" cy="1626900"/>
            </a:xfrm>
            <a:custGeom>
              <a:rect b="b" l="l" r="r" t="t"/>
              <a:pathLst>
                <a:path extrusionOk="0" h="65076" w="14164">
                  <a:moveTo>
                    <a:pt x="62" y="1"/>
                  </a:moveTo>
                  <a:lnTo>
                    <a:pt x="1" y="56936"/>
                  </a:lnTo>
                  <a:lnTo>
                    <a:pt x="14102" y="65076"/>
                  </a:lnTo>
                  <a:lnTo>
                    <a:pt x="14163" y="8161"/>
                  </a:lnTo>
                  <a:lnTo>
                    <a:pt x="62"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5717150" y="4406525"/>
              <a:ext cx="1466650" cy="850100"/>
            </a:xfrm>
            <a:custGeom>
              <a:rect b="b" l="l" r="r" t="t"/>
              <a:pathLst>
                <a:path extrusionOk="0" h="34004" w="58666">
                  <a:moveTo>
                    <a:pt x="29425" y="1"/>
                  </a:moveTo>
                  <a:lnTo>
                    <a:pt x="1" y="16992"/>
                  </a:lnTo>
                  <a:lnTo>
                    <a:pt x="29242" y="34003"/>
                  </a:lnTo>
                  <a:lnTo>
                    <a:pt x="58666" y="16992"/>
                  </a:lnTo>
                  <a:lnTo>
                    <a:pt x="294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5717150" y="4831300"/>
              <a:ext cx="731050" cy="627275"/>
            </a:xfrm>
            <a:custGeom>
              <a:rect b="b" l="l" r="r" t="t"/>
              <a:pathLst>
                <a:path extrusionOk="0" h="25091" w="29242">
                  <a:moveTo>
                    <a:pt x="1" y="1"/>
                  </a:moveTo>
                  <a:lnTo>
                    <a:pt x="1" y="8099"/>
                  </a:lnTo>
                  <a:lnTo>
                    <a:pt x="29242" y="25090"/>
                  </a:lnTo>
                  <a:lnTo>
                    <a:pt x="29242" y="17012"/>
                  </a:lnTo>
                  <a:lnTo>
                    <a:pt x="1"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6448175" y="4831300"/>
              <a:ext cx="736150" cy="627275"/>
            </a:xfrm>
            <a:custGeom>
              <a:rect b="b" l="l" r="r" t="t"/>
              <a:pathLst>
                <a:path extrusionOk="0" h="25091" w="29446">
                  <a:moveTo>
                    <a:pt x="29425" y="1"/>
                  </a:moveTo>
                  <a:lnTo>
                    <a:pt x="1" y="17012"/>
                  </a:lnTo>
                  <a:lnTo>
                    <a:pt x="1" y="25090"/>
                  </a:lnTo>
                  <a:lnTo>
                    <a:pt x="29445" y="8099"/>
                  </a:lnTo>
                  <a:lnTo>
                    <a:pt x="29425" y="1"/>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6099725" y="3190175"/>
              <a:ext cx="703050" cy="407525"/>
            </a:xfrm>
            <a:custGeom>
              <a:rect b="b" l="l" r="r" t="t"/>
              <a:pathLst>
                <a:path extrusionOk="0" h="16301" w="28122">
                  <a:moveTo>
                    <a:pt x="14020" y="1"/>
                  </a:moveTo>
                  <a:lnTo>
                    <a:pt x="0" y="8161"/>
                  </a:lnTo>
                  <a:lnTo>
                    <a:pt x="14102" y="16300"/>
                  </a:lnTo>
                  <a:lnTo>
                    <a:pt x="28122" y="8161"/>
                  </a:lnTo>
                  <a:lnTo>
                    <a:pt x="140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6450725" y="3394175"/>
              <a:ext cx="352050" cy="1626900"/>
            </a:xfrm>
            <a:custGeom>
              <a:rect b="b" l="l" r="r" t="t"/>
              <a:pathLst>
                <a:path extrusionOk="0" h="65076" w="14082">
                  <a:moveTo>
                    <a:pt x="14082" y="1"/>
                  </a:moveTo>
                  <a:lnTo>
                    <a:pt x="62" y="8140"/>
                  </a:lnTo>
                  <a:lnTo>
                    <a:pt x="1" y="65076"/>
                  </a:lnTo>
                  <a:lnTo>
                    <a:pt x="14021" y="56916"/>
                  </a:lnTo>
                  <a:lnTo>
                    <a:pt x="14082" y="1"/>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6098175" y="3394175"/>
              <a:ext cx="354100" cy="1626900"/>
            </a:xfrm>
            <a:custGeom>
              <a:rect b="b" l="l" r="r" t="t"/>
              <a:pathLst>
                <a:path extrusionOk="0" h="65076" w="14164">
                  <a:moveTo>
                    <a:pt x="62" y="1"/>
                  </a:moveTo>
                  <a:lnTo>
                    <a:pt x="1" y="56916"/>
                  </a:lnTo>
                  <a:lnTo>
                    <a:pt x="14103" y="65076"/>
                  </a:lnTo>
                  <a:lnTo>
                    <a:pt x="14164" y="8140"/>
                  </a:lnTo>
                  <a:lnTo>
                    <a:pt x="62"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3103900" y="2929725"/>
              <a:ext cx="1467150" cy="849575"/>
            </a:xfrm>
            <a:custGeom>
              <a:rect b="b" l="l" r="r" t="t"/>
              <a:pathLst>
                <a:path extrusionOk="0" h="33983" w="58686">
                  <a:moveTo>
                    <a:pt x="29424" y="1"/>
                  </a:moveTo>
                  <a:lnTo>
                    <a:pt x="0" y="16992"/>
                  </a:lnTo>
                  <a:lnTo>
                    <a:pt x="29241" y="33983"/>
                  </a:lnTo>
                  <a:lnTo>
                    <a:pt x="58686" y="16992"/>
                  </a:lnTo>
                  <a:lnTo>
                    <a:pt x="294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3103900" y="3354500"/>
              <a:ext cx="731550" cy="626775"/>
            </a:xfrm>
            <a:custGeom>
              <a:rect b="b" l="l" r="r" t="t"/>
              <a:pathLst>
                <a:path extrusionOk="0" h="25071" w="29262">
                  <a:moveTo>
                    <a:pt x="0" y="1"/>
                  </a:moveTo>
                  <a:lnTo>
                    <a:pt x="21" y="8079"/>
                  </a:lnTo>
                  <a:lnTo>
                    <a:pt x="29261" y="25070"/>
                  </a:lnTo>
                  <a:lnTo>
                    <a:pt x="29261" y="25070"/>
                  </a:lnTo>
                  <a:lnTo>
                    <a:pt x="29241" y="16992"/>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3834925" y="3354500"/>
              <a:ext cx="736125" cy="626775"/>
            </a:xfrm>
            <a:custGeom>
              <a:rect b="b" l="l" r="r" t="t"/>
              <a:pathLst>
                <a:path extrusionOk="0" h="25071" w="29445">
                  <a:moveTo>
                    <a:pt x="29445" y="1"/>
                  </a:moveTo>
                  <a:lnTo>
                    <a:pt x="0" y="16992"/>
                  </a:lnTo>
                  <a:lnTo>
                    <a:pt x="20" y="25070"/>
                  </a:lnTo>
                  <a:lnTo>
                    <a:pt x="29445" y="8079"/>
                  </a:lnTo>
                  <a:lnTo>
                    <a:pt x="29445"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3486450" y="1713375"/>
              <a:ext cx="703575" cy="407525"/>
            </a:xfrm>
            <a:custGeom>
              <a:rect b="b" l="l" r="r" t="t"/>
              <a:pathLst>
                <a:path extrusionOk="0" h="16301" w="28143">
                  <a:moveTo>
                    <a:pt x="14020" y="1"/>
                  </a:moveTo>
                  <a:lnTo>
                    <a:pt x="0" y="8140"/>
                  </a:lnTo>
                  <a:lnTo>
                    <a:pt x="14102" y="16300"/>
                  </a:lnTo>
                  <a:lnTo>
                    <a:pt x="28142" y="8140"/>
                  </a:lnTo>
                  <a:lnTo>
                    <a:pt x="140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3837975" y="1916875"/>
              <a:ext cx="352050" cy="1626900"/>
            </a:xfrm>
            <a:custGeom>
              <a:rect b="b" l="l" r="r" t="t"/>
              <a:pathLst>
                <a:path extrusionOk="0" h="65076" w="14082">
                  <a:moveTo>
                    <a:pt x="14081" y="0"/>
                  </a:moveTo>
                  <a:lnTo>
                    <a:pt x="41" y="8160"/>
                  </a:lnTo>
                  <a:lnTo>
                    <a:pt x="0" y="65075"/>
                  </a:lnTo>
                  <a:lnTo>
                    <a:pt x="14020" y="56936"/>
                  </a:lnTo>
                  <a:lnTo>
                    <a:pt x="14081" y="0"/>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3484925" y="1916875"/>
              <a:ext cx="354075" cy="1626900"/>
            </a:xfrm>
            <a:custGeom>
              <a:rect b="b" l="l" r="r" t="t"/>
              <a:pathLst>
                <a:path extrusionOk="0" h="65076" w="14163">
                  <a:moveTo>
                    <a:pt x="61" y="0"/>
                  </a:moveTo>
                  <a:lnTo>
                    <a:pt x="0" y="56936"/>
                  </a:lnTo>
                  <a:lnTo>
                    <a:pt x="14122" y="65075"/>
                  </a:lnTo>
                  <a:lnTo>
                    <a:pt x="14163" y="8160"/>
                  </a:lnTo>
                  <a:lnTo>
                    <a:pt x="61"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1765450" y="2200225"/>
              <a:ext cx="1467175" cy="849575"/>
            </a:xfrm>
            <a:custGeom>
              <a:rect b="b" l="l" r="r" t="t"/>
              <a:pathLst>
                <a:path extrusionOk="0" h="33983" w="58687">
                  <a:moveTo>
                    <a:pt x="29445" y="1"/>
                  </a:moveTo>
                  <a:lnTo>
                    <a:pt x="1" y="16992"/>
                  </a:lnTo>
                  <a:lnTo>
                    <a:pt x="29242" y="33983"/>
                  </a:lnTo>
                  <a:lnTo>
                    <a:pt x="58686" y="16992"/>
                  </a:lnTo>
                  <a:lnTo>
                    <a:pt x="294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1765450" y="2625000"/>
              <a:ext cx="731575" cy="626775"/>
            </a:xfrm>
            <a:custGeom>
              <a:rect b="b" l="l" r="r" t="t"/>
              <a:pathLst>
                <a:path extrusionOk="0" h="25071" w="29263">
                  <a:moveTo>
                    <a:pt x="1" y="1"/>
                  </a:moveTo>
                  <a:lnTo>
                    <a:pt x="21" y="8079"/>
                  </a:lnTo>
                  <a:lnTo>
                    <a:pt x="29262" y="25070"/>
                  </a:lnTo>
                  <a:lnTo>
                    <a:pt x="29242" y="16992"/>
                  </a:lnTo>
                  <a:lnTo>
                    <a:pt x="1"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2496475" y="2625000"/>
              <a:ext cx="736150" cy="626775"/>
            </a:xfrm>
            <a:custGeom>
              <a:rect b="b" l="l" r="r" t="t"/>
              <a:pathLst>
                <a:path extrusionOk="0" h="25071" w="29446">
                  <a:moveTo>
                    <a:pt x="29445" y="1"/>
                  </a:moveTo>
                  <a:lnTo>
                    <a:pt x="1" y="16992"/>
                  </a:lnTo>
                  <a:lnTo>
                    <a:pt x="21" y="25070"/>
                  </a:lnTo>
                  <a:lnTo>
                    <a:pt x="29445" y="8079"/>
                  </a:lnTo>
                  <a:lnTo>
                    <a:pt x="29445"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2148025" y="983900"/>
              <a:ext cx="703575" cy="406975"/>
            </a:xfrm>
            <a:custGeom>
              <a:rect b="b" l="l" r="r" t="t"/>
              <a:pathLst>
                <a:path extrusionOk="0" h="16279" w="28143">
                  <a:moveTo>
                    <a:pt x="14020" y="0"/>
                  </a:moveTo>
                  <a:lnTo>
                    <a:pt x="0" y="8140"/>
                  </a:lnTo>
                  <a:lnTo>
                    <a:pt x="14102" y="16279"/>
                  </a:lnTo>
                  <a:lnTo>
                    <a:pt x="28142" y="8140"/>
                  </a:lnTo>
                  <a:lnTo>
                    <a:pt x="14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2499025" y="1187375"/>
              <a:ext cx="352575" cy="1626900"/>
            </a:xfrm>
            <a:custGeom>
              <a:rect b="b" l="l" r="r" t="t"/>
              <a:pathLst>
                <a:path extrusionOk="0" h="65076" w="14103">
                  <a:moveTo>
                    <a:pt x="14102" y="1"/>
                  </a:moveTo>
                  <a:lnTo>
                    <a:pt x="62" y="8140"/>
                  </a:lnTo>
                  <a:lnTo>
                    <a:pt x="1" y="65075"/>
                  </a:lnTo>
                  <a:lnTo>
                    <a:pt x="14041" y="56936"/>
                  </a:lnTo>
                  <a:lnTo>
                    <a:pt x="14102"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2146500" y="1187375"/>
              <a:ext cx="354075" cy="1626900"/>
            </a:xfrm>
            <a:custGeom>
              <a:rect b="b" l="l" r="r" t="t"/>
              <a:pathLst>
                <a:path extrusionOk="0" h="65076" w="14163">
                  <a:moveTo>
                    <a:pt x="61" y="1"/>
                  </a:moveTo>
                  <a:lnTo>
                    <a:pt x="0" y="56936"/>
                  </a:lnTo>
                  <a:lnTo>
                    <a:pt x="14102" y="65075"/>
                  </a:lnTo>
                  <a:lnTo>
                    <a:pt x="14163" y="8140"/>
                  </a:lnTo>
                  <a:lnTo>
                    <a:pt x="61"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421450" y="238125"/>
              <a:ext cx="1467150" cy="2268375"/>
            </a:xfrm>
            <a:custGeom>
              <a:rect b="b" l="l" r="r" t="t"/>
              <a:pathLst>
                <a:path extrusionOk="0" h="90735" w="58686">
                  <a:moveTo>
                    <a:pt x="29322" y="0"/>
                  </a:moveTo>
                  <a:lnTo>
                    <a:pt x="15302" y="8160"/>
                  </a:lnTo>
                  <a:lnTo>
                    <a:pt x="15241" y="56854"/>
                  </a:lnTo>
                  <a:lnTo>
                    <a:pt x="0" y="65645"/>
                  </a:lnTo>
                  <a:lnTo>
                    <a:pt x="20" y="73723"/>
                  </a:lnTo>
                  <a:lnTo>
                    <a:pt x="29261" y="90734"/>
                  </a:lnTo>
                  <a:lnTo>
                    <a:pt x="58685" y="73723"/>
                  </a:lnTo>
                  <a:lnTo>
                    <a:pt x="58685" y="65645"/>
                  </a:lnTo>
                  <a:lnTo>
                    <a:pt x="43383" y="56773"/>
                  </a:lnTo>
                  <a:lnTo>
                    <a:pt x="43424" y="8160"/>
                  </a:lnTo>
                  <a:lnTo>
                    <a:pt x="29322" y="0"/>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421450" y="1454450"/>
              <a:ext cx="1466625" cy="849575"/>
            </a:xfrm>
            <a:custGeom>
              <a:rect b="b" l="l" r="r" t="t"/>
              <a:pathLst>
                <a:path extrusionOk="0" h="33983" w="58665">
                  <a:moveTo>
                    <a:pt x="29424" y="1"/>
                  </a:moveTo>
                  <a:lnTo>
                    <a:pt x="0" y="16992"/>
                  </a:lnTo>
                  <a:lnTo>
                    <a:pt x="29241" y="33983"/>
                  </a:lnTo>
                  <a:lnTo>
                    <a:pt x="58665" y="16992"/>
                  </a:lnTo>
                  <a:lnTo>
                    <a:pt x="294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21450" y="1879225"/>
              <a:ext cx="731550" cy="627275"/>
            </a:xfrm>
            <a:custGeom>
              <a:rect b="b" l="l" r="r" t="t"/>
              <a:pathLst>
                <a:path extrusionOk="0" h="25091" w="29262">
                  <a:moveTo>
                    <a:pt x="0" y="1"/>
                  </a:moveTo>
                  <a:lnTo>
                    <a:pt x="20" y="8079"/>
                  </a:lnTo>
                  <a:lnTo>
                    <a:pt x="29261" y="25090"/>
                  </a:lnTo>
                  <a:lnTo>
                    <a:pt x="29241" y="16992"/>
                  </a:lnTo>
                  <a:lnTo>
                    <a:pt x="0"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1152450" y="1879225"/>
              <a:ext cx="736150" cy="627275"/>
            </a:xfrm>
            <a:custGeom>
              <a:rect b="b" l="l" r="r" t="t"/>
              <a:pathLst>
                <a:path extrusionOk="0" h="25091" w="29446">
                  <a:moveTo>
                    <a:pt x="29425" y="1"/>
                  </a:moveTo>
                  <a:lnTo>
                    <a:pt x="1" y="16992"/>
                  </a:lnTo>
                  <a:lnTo>
                    <a:pt x="21" y="25090"/>
                  </a:lnTo>
                  <a:lnTo>
                    <a:pt x="29445" y="8079"/>
                  </a:lnTo>
                  <a:lnTo>
                    <a:pt x="294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804000" y="238125"/>
              <a:ext cx="703050" cy="407500"/>
            </a:xfrm>
            <a:custGeom>
              <a:rect b="b" l="l" r="r" t="t"/>
              <a:pathLst>
                <a:path extrusionOk="0" h="16300" w="28122">
                  <a:moveTo>
                    <a:pt x="14020" y="0"/>
                  </a:moveTo>
                  <a:lnTo>
                    <a:pt x="0" y="8160"/>
                  </a:lnTo>
                  <a:lnTo>
                    <a:pt x="14102" y="16299"/>
                  </a:lnTo>
                  <a:lnTo>
                    <a:pt x="28122" y="8160"/>
                  </a:lnTo>
                  <a:lnTo>
                    <a:pt x="140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1155000" y="442100"/>
              <a:ext cx="352050" cy="1626900"/>
            </a:xfrm>
            <a:custGeom>
              <a:rect b="b" l="l" r="r" t="t"/>
              <a:pathLst>
                <a:path extrusionOk="0" h="65076" w="14082">
                  <a:moveTo>
                    <a:pt x="14082" y="1"/>
                  </a:moveTo>
                  <a:lnTo>
                    <a:pt x="62" y="8140"/>
                  </a:lnTo>
                  <a:lnTo>
                    <a:pt x="1" y="65076"/>
                  </a:lnTo>
                  <a:lnTo>
                    <a:pt x="14041" y="56916"/>
                  </a:lnTo>
                  <a:lnTo>
                    <a:pt x="14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802475" y="442100"/>
              <a:ext cx="354075" cy="1626900"/>
            </a:xfrm>
            <a:custGeom>
              <a:rect b="b" l="l" r="r" t="t"/>
              <a:pathLst>
                <a:path extrusionOk="0" h="65076" w="14163">
                  <a:moveTo>
                    <a:pt x="61" y="1"/>
                  </a:moveTo>
                  <a:lnTo>
                    <a:pt x="0" y="56916"/>
                  </a:lnTo>
                  <a:lnTo>
                    <a:pt x="14102" y="65076"/>
                  </a:lnTo>
                  <a:lnTo>
                    <a:pt x="14163" y="8140"/>
                  </a:lnTo>
                  <a:lnTo>
                    <a:pt x="61"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9"/>
          <p:cNvGrpSpPr/>
          <p:nvPr/>
        </p:nvGrpSpPr>
        <p:grpSpPr>
          <a:xfrm>
            <a:off x="7019321" y="2216887"/>
            <a:ext cx="403913" cy="356694"/>
            <a:chOff x="1802075" y="1136925"/>
            <a:chExt cx="3817700" cy="3371400"/>
          </a:xfrm>
        </p:grpSpPr>
        <p:sp>
          <p:nvSpPr>
            <p:cNvPr id="248" name="Google Shape;248;p29"/>
            <p:cNvSpPr/>
            <p:nvPr/>
          </p:nvSpPr>
          <p:spPr>
            <a:xfrm>
              <a:off x="1802075" y="1136925"/>
              <a:ext cx="2568425" cy="3342000"/>
            </a:xfrm>
            <a:custGeom>
              <a:rect b="b" l="l" r="r" t="t"/>
              <a:pathLst>
                <a:path extrusionOk="0" h="133680" w="102737">
                  <a:moveTo>
                    <a:pt x="59458" y="0"/>
                  </a:moveTo>
                  <a:cubicBezTo>
                    <a:pt x="54279" y="0"/>
                    <a:pt x="48562" y="1642"/>
                    <a:pt x="42559" y="5102"/>
                  </a:cubicBezTo>
                  <a:cubicBezTo>
                    <a:pt x="19062" y="18673"/>
                    <a:pt x="1" y="55074"/>
                    <a:pt x="1" y="86419"/>
                  </a:cubicBezTo>
                  <a:cubicBezTo>
                    <a:pt x="1" y="105046"/>
                    <a:pt x="6748" y="116135"/>
                    <a:pt x="17154" y="122029"/>
                  </a:cubicBezTo>
                  <a:lnTo>
                    <a:pt x="32974" y="131164"/>
                  </a:lnTo>
                  <a:cubicBezTo>
                    <a:pt x="36075" y="132818"/>
                    <a:pt x="39547" y="133679"/>
                    <a:pt x="43298" y="133679"/>
                  </a:cubicBezTo>
                  <a:cubicBezTo>
                    <a:pt x="48477" y="133679"/>
                    <a:pt x="54187" y="132037"/>
                    <a:pt x="60178" y="128574"/>
                  </a:cubicBezTo>
                  <a:cubicBezTo>
                    <a:pt x="83690" y="115003"/>
                    <a:pt x="102736" y="78602"/>
                    <a:pt x="102736" y="47272"/>
                  </a:cubicBezTo>
                  <a:cubicBezTo>
                    <a:pt x="102736" y="20875"/>
                    <a:pt x="88886" y="13368"/>
                    <a:pt x="88886" y="13368"/>
                  </a:cubicBezTo>
                  <a:lnTo>
                    <a:pt x="69561" y="2403"/>
                  </a:lnTo>
                  <a:cubicBezTo>
                    <a:pt x="66521" y="822"/>
                    <a:pt x="63124" y="0"/>
                    <a:pt x="59458" y="0"/>
                  </a:cubicBez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2242950" y="1386825"/>
              <a:ext cx="2127550" cy="3092125"/>
            </a:xfrm>
            <a:custGeom>
              <a:rect b="b" l="l" r="r" t="t"/>
              <a:pathLst>
                <a:path extrusionOk="0" h="123685" w="85102">
                  <a:moveTo>
                    <a:pt x="59454" y="0"/>
                  </a:moveTo>
                  <a:cubicBezTo>
                    <a:pt x="54275" y="0"/>
                    <a:pt x="48562" y="1642"/>
                    <a:pt x="42558" y="5110"/>
                  </a:cubicBezTo>
                  <a:cubicBezTo>
                    <a:pt x="19046" y="18665"/>
                    <a:pt x="0" y="55066"/>
                    <a:pt x="0" y="86411"/>
                  </a:cubicBezTo>
                  <a:cubicBezTo>
                    <a:pt x="0" y="109738"/>
                    <a:pt x="10560" y="123685"/>
                    <a:pt x="25660" y="123685"/>
                  </a:cubicBezTo>
                  <a:cubicBezTo>
                    <a:pt x="30839" y="123685"/>
                    <a:pt x="36553" y="122044"/>
                    <a:pt x="42558" y="118578"/>
                  </a:cubicBezTo>
                  <a:cubicBezTo>
                    <a:pt x="66055" y="105007"/>
                    <a:pt x="85101" y="68606"/>
                    <a:pt x="85101" y="37276"/>
                  </a:cubicBezTo>
                  <a:cubicBezTo>
                    <a:pt x="85101" y="13940"/>
                    <a:pt x="74545" y="0"/>
                    <a:pt x="59454" y="0"/>
                  </a:cubicBezTo>
                  <a:close/>
                </a:path>
              </a:pathLst>
            </a:custGeom>
            <a:solidFill>
              <a:srgbClr val="5C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2568250" y="1859500"/>
              <a:ext cx="1476925" cy="2146475"/>
            </a:xfrm>
            <a:custGeom>
              <a:rect b="b" l="l" r="r" t="t"/>
              <a:pathLst>
                <a:path extrusionOk="0" h="85859" w="59077">
                  <a:moveTo>
                    <a:pt x="41261" y="1"/>
                  </a:moveTo>
                  <a:cubicBezTo>
                    <a:pt x="37669" y="1"/>
                    <a:pt x="33708" y="1139"/>
                    <a:pt x="29546" y="3542"/>
                  </a:cubicBezTo>
                  <a:cubicBezTo>
                    <a:pt x="13230" y="12972"/>
                    <a:pt x="1" y="38237"/>
                    <a:pt x="1" y="59982"/>
                  </a:cubicBezTo>
                  <a:cubicBezTo>
                    <a:pt x="1" y="76183"/>
                    <a:pt x="7335" y="85859"/>
                    <a:pt x="17816" y="85859"/>
                  </a:cubicBezTo>
                  <a:cubicBezTo>
                    <a:pt x="21412" y="85859"/>
                    <a:pt x="25379" y="84720"/>
                    <a:pt x="29546" y="82315"/>
                  </a:cubicBezTo>
                  <a:cubicBezTo>
                    <a:pt x="45847" y="72901"/>
                    <a:pt x="59077" y="47636"/>
                    <a:pt x="59077" y="25876"/>
                  </a:cubicBezTo>
                  <a:cubicBezTo>
                    <a:pt x="59077" y="9683"/>
                    <a:pt x="51740" y="1"/>
                    <a:pt x="41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2903650" y="2347175"/>
              <a:ext cx="806125" cy="1171475"/>
            </a:xfrm>
            <a:custGeom>
              <a:rect b="b" l="l" r="r" t="t"/>
              <a:pathLst>
                <a:path extrusionOk="0" h="46859" w="32245">
                  <a:moveTo>
                    <a:pt x="22530" y="1"/>
                  </a:moveTo>
                  <a:cubicBezTo>
                    <a:pt x="20568" y="1"/>
                    <a:pt x="18404" y="622"/>
                    <a:pt x="16130" y="1933"/>
                  </a:cubicBezTo>
                  <a:cubicBezTo>
                    <a:pt x="7228" y="7083"/>
                    <a:pt x="0" y="20871"/>
                    <a:pt x="0" y="32735"/>
                  </a:cubicBezTo>
                  <a:cubicBezTo>
                    <a:pt x="0" y="41581"/>
                    <a:pt x="4007" y="46858"/>
                    <a:pt x="9729" y="46858"/>
                  </a:cubicBezTo>
                  <a:cubicBezTo>
                    <a:pt x="11692" y="46858"/>
                    <a:pt x="13856" y="46237"/>
                    <a:pt x="16130" y="44926"/>
                  </a:cubicBezTo>
                  <a:cubicBezTo>
                    <a:pt x="25017" y="39792"/>
                    <a:pt x="32245" y="25989"/>
                    <a:pt x="32245" y="14124"/>
                  </a:cubicBezTo>
                  <a:cubicBezTo>
                    <a:pt x="32245" y="5278"/>
                    <a:pt x="28247" y="1"/>
                    <a:pt x="22530" y="1"/>
                  </a:cubicBezTo>
                  <a:close/>
                </a:path>
              </a:pathLst>
            </a:custGeom>
            <a:solidFill>
              <a:srgbClr val="5C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4287100" y="3513725"/>
              <a:ext cx="940300" cy="994600"/>
            </a:xfrm>
            <a:custGeom>
              <a:rect b="b" l="l" r="r" t="t"/>
              <a:pathLst>
                <a:path extrusionOk="0" h="39784" w="37612">
                  <a:moveTo>
                    <a:pt x="0" y="1"/>
                  </a:moveTo>
                  <a:lnTo>
                    <a:pt x="5739" y="21373"/>
                  </a:lnTo>
                  <a:lnTo>
                    <a:pt x="37611" y="39783"/>
                  </a:lnTo>
                  <a:lnTo>
                    <a:pt x="31842" y="18256"/>
                  </a:lnTo>
                  <a:lnTo>
                    <a:pt x="0" y="1"/>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4289050" y="3367175"/>
              <a:ext cx="1330725" cy="604125"/>
            </a:xfrm>
            <a:custGeom>
              <a:rect b="b" l="l" r="r" t="t"/>
              <a:pathLst>
                <a:path extrusionOk="0" h="24165" w="53229">
                  <a:moveTo>
                    <a:pt x="21512" y="0"/>
                  </a:moveTo>
                  <a:lnTo>
                    <a:pt x="0" y="5770"/>
                  </a:lnTo>
                  <a:lnTo>
                    <a:pt x="31857" y="24164"/>
                  </a:lnTo>
                  <a:lnTo>
                    <a:pt x="53229" y="18441"/>
                  </a:lnTo>
                  <a:lnTo>
                    <a:pt x="21512" y="0"/>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3258050" y="2885850"/>
              <a:ext cx="2001125" cy="1230450"/>
            </a:xfrm>
            <a:custGeom>
              <a:rect b="b" l="l" r="r" t="t"/>
              <a:pathLst>
                <a:path extrusionOk="0" h="49218" w="80045">
                  <a:moveTo>
                    <a:pt x="5025" y="0"/>
                  </a:moveTo>
                  <a:cubicBezTo>
                    <a:pt x="3502" y="0"/>
                    <a:pt x="2021" y="794"/>
                    <a:pt x="1210" y="2208"/>
                  </a:cubicBezTo>
                  <a:cubicBezTo>
                    <a:pt x="0" y="4318"/>
                    <a:pt x="729" y="7016"/>
                    <a:pt x="2838" y="8226"/>
                  </a:cubicBezTo>
                  <a:lnTo>
                    <a:pt x="73081" y="48644"/>
                  </a:lnTo>
                  <a:cubicBezTo>
                    <a:pt x="73748" y="49016"/>
                    <a:pt x="74508" y="49218"/>
                    <a:pt x="75268" y="49218"/>
                  </a:cubicBezTo>
                  <a:cubicBezTo>
                    <a:pt x="77269" y="49218"/>
                    <a:pt x="79021" y="47869"/>
                    <a:pt x="79533" y="45945"/>
                  </a:cubicBezTo>
                  <a:cubicBezTo>
                    <a:pt x="80045" y="44022"/>
                    <a:pt x="79207" y="41990"/>
                    <a:pt x="77470" y="40982"/>
                  </a:cubicBezTo>
                  <a:lnTo>
                    <a:pt x="7228" y="595"/>
                  </a:lnTo>
                  <a:cubicBezTo>
                    <a:pt x="6533" y="192"/>
                    <a:pt x="5774" y="0"/>
                    <a:pt x="5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9"/>
          <p:cNvGrpSpPr/>
          <p:nvPr/>
        </p:nvGrpSpPr>
        <p:grpSpPr>
          <a:xfrm>
            <a:off x="7868777" y="2615684"/>
            <a:ext cx="304932" cy="409741"/>
            <a:chOff x="2244500" y="776200"/>
            <a:chExt cx="3114725" cy="4185300"/>
          </a:xfrm>
        </p:grpSpPr>
        <p:sp>
          <p:nvSpPr>
            <p:cNvPr id="256" name="Google Shape;256;p29"/>
            <p:cNvSpPr/>
            <p:nvPr/>
          </p:nvSpPr>
          <p:spPr>
            <a:xfrm>
              <a:off x="2244500" y="776200"/>
              <a:ext cx="3114725" cy="4185125"/>
            </a:xfrm>
            <a:custGeom>
              <a:rect b="b" l="l" r="r" t="t"/>
              <a:pathLst>
                <a:path extrusionOk="0" h="167405" w="124589">
                  <a:moveTo>
                    <a:pt x="109164" y="1"/>
                  </a:moveTo>
                  <a:cubicBezTo>
                    <a:pt x="108012" y="1"/>
                    <a:pt x="106743" y="364"/>
                    <a:pt x="105403" y="1137"/>
                  </a:cubicBezTo>
                  <a:lnTo>
                    <a:pt x="9523" y="56490"/>
                  </a:lnTo>
                  <a:cubicBezTo>
                    <a:pt x="4265" y="59530"/>
                    <a:pt x="0" y="67657"/>
                    <a:pt x="0" y="74667"/>
                  </a:cubicBezTo>
                  <a:lnTo>
                    <a:pt x="0" y="153549"/>
                  </a:lnTo>
                  <a:cubicBezTo>
                    <a:pt x="0" y="157628"/>
                    <a:pt x="1458" y="160404"/>
                    <a:pt x="3692" y="161428"/>
                  </a:cubicBezTo>
                  <a:cubicBezTo>
                    <a:pt x="3692" y="161428"/>
                    <a:pt x="13121" y="166841"/>
                    <a:pt x="13245" y="166903"/>
                  </a:cubicBezTo>
                  <a:lnTo>
                    <a:pt x="13292" y="166934"/>
                  </a:lnTo>
                  <a:cubicBezTo>
                    <a:pt x="13942" y="167244"/>
                    <a:pt x="14657" y="167405"/>
                    <a:pt x="15423" y="167405"/>
                  </a:cubicBezTo>
                  <a:cubicBezTo>
                    <a:pt x="16576" y="167405"/>
                    <a:pt x="17844" y="167040"/>
                    <a:pt x="19186" y="166267"/>
                  </a:cubicBezTo>
                  <a:lnTo>
                    <a:pt x="115081" y="110913"/>
                  </a:lnTo>
                  <a:cubicBezTo>
                    <a:pt x="120339" y="107873"/>
                    <a:pt x="124588" y="99746"/>
                    <a:pt x="124588" y="92736"/>
                  </a:cubicBezTo>
                  <a:lnTo>
                    <a:pt x="124588" y="13854"/>
                  </a:lnTo>
                  <a:cubicBezTo>
                    <a:pt x="124588" y="9574"/>
                    <a:pt x="123006" y="6720"/>
                    <a:pt x="120587" y="5836"/>
                  </a:cubicBezTo>
                  <a:lnTo>
                    <a:pt x="111917" y="826"/>
                  </a:lnTo>
                  <a:cubicBezTo>
                    <a:pt x="111115" y="287"/>
                    <a:pt x="110186" y="1"/>
                    <a:pt x="1091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2486450" y="914250"/>
              <a:ext cx="2872775" cy="4047250"/>
            </a:xfrm>
            <a:custGeom>
              <a:rect b="b" l="l" r="r" t="t"/>
              <a:pathLst>
                <a:path extrusionOk="0" h="161890" w="114911">
                  <a:moveTo>
                    <a:pt x="109172" y="0"/>
                  </a:moveTo>
                  <a:cubicBezTo>
                    <a:pt x="108017" y="0"/>
                    <a:pt x="106743" y="365"/>
                    <a:pt x="105403" y="1136"/>
                  </a:cubicBezTo>
                  <a:lnTo>
                    <a:pt x="9508" y="56505"/>
                  </a:lnTo>
                  <a:cubicBezTo>
                    <a:pt x="4265" y="59530"/>
                    <a:pt x="0" y="67672"/>
                    <a:pt x="0" y="74667"/>
                  </a:cubicBezTo>
                  <a:lnTo>
                    <a:pt x="0" y="153564"/>
                  </a:lnTo>
                  <a:cubicBezTo>
                    <a:pt x="0" y="158771"/>
                    <a:pt x="2364" y="161890"/>
                    <a:pt x="5734" y="161890"/>
                  </a:cubicBezTo>
                  <a:cubicBezTo>
                    <a:pt x="6892" y="161890"/>
                    <a:pt x="8168" y="161522"/>
                    <a:pt x="9508" y="160745"/>
                  </a:cubicBezTo>
                  <a:lnTo>
                    <a:pt x="105403" y="105391"/>
                  </a:lnTo>
                  <a:cubicBezTo>
                    <a:pt x="110661" y="102351"/>
                    <a:pt x="114910" y="94224"/>
                    <a:pt x="114910" y="87214"/>
                  </a:cubicBezTo>
                  <a:lnTo>
                    <a:pt x="114910" y="8332"/>
                  </a:lnTo>
                  <a:cubicBezTo>
                    <a:pt x="114910" y="3120"/>
                    <a:pt x="112551" y="0"/>
                    <a:pt x="109172" y="0"/>
                  </a:cubicBezTo>
                  <a:close/>
                </a:path>
              </a:pathLst>
            </a:custGeom>
            <a:solidFill>
              <a:srgbClr val="AA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486450" y="914200"/>
              <a:ext cx="2872775" cy="2218425"/>
            </a:xfrm>
            <a:custGeom>
              <a:rect b="b" l="l" r="r" t="t"/>
              <a:pathLst>
                <a:path extrusionOk="0" h="88737" w="114911">
                  <a:moveTo>
                    <a:pt x="109178" y="0"/>
                  </a:moveTo>
                  <a:cubicBezTo>
                    <a:pt x="108021" y="0"/>
                    <a:pt x="106745" y="366"/>
                    <a:pt x="105403" y="1138"/>
                  </a:cubicBezTo>
                  <a:lnTo>
                    <a:pt x="57463" y="28823"/>
                  </a:lnTo>
                  <a:lnTo>
                    <a:pt x="9508" y="56507"/>
                  </a:lnTo>
                  <a:cubicBezTo>
                    <a:pt x="4265" y="59532"/>
                    <a:pt x="0" y="67674"/>
                    <a:pt x="0" y="74669"/>
                  </a:cubicBezTo>
                  <a:lnTo>
                    <a:pt x="0" y="86642"/>
                  </a:lnTo>
                  <a:lnTo>
                    <a:pt x="47" y="86673"/>
                  </a:lnTo>
                  <a:lnTo>
                    <a:pt x="57510" y="88736"/>
                  </a:lnTo>
                  <a:lnTo>
                    <a:pt x="114817" y="20416"/>
                  </a:lnTo>
                  <a:lnTo>
                    <a:pt x="114910" y="20323"/>
                  </a:lnTo>
                  <a:lnTo>
                    <a:pt x="114910" y="8334"/>
                  </a:lnTo>
                  <a:cubicBezTo>
                    <a:pt x="114910" y="3113"/>
                    <a:pt x="112553" y="0"/>
                    <a:pt x="109178" y="0"/>
                  </a:cubicBezTo>
                  <a:close/>
                </a:path>
              </a:pathLst>
            </a:custGeom>
            <a:solidFill>
              <a:srgbClr val="DE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3403825" y="2152100"/>
              <a:ext cx="1355950" cy="1568750"/>
            </a:xfrm>
            <a:custGeom>
              <a:rect b="b" l="l" r="r" t="t"/>
              <a:pathLst>
                <a:path extrusionOk="0" h="62750" w="54238">
                  <a:moveTo>
                    <a:pt x="34770" y="0"/>
                  </a:moveTo>
                  <a:cubicBezTo>
                    <a:pt x="27561" y="0"/>
                    <a:pt x="21044" y="6308"/>
                    <a:pt x="17046" y="11629"/>
                  </a:cubicBezTo>
                  <a:cubicBezTo>
                    <a:pt x="9244" y="21942"/>
                    <a:pt x="1" y="45331"/>
                    <a:pt x="11804" y="56157"/>
                  </a:cubicBezTo>
                  <a:cubicBezTo>
                    <a:pt x="12424" y="56730"/>
                    <a:pt x="13106" y="57227"/>
                    <a:pt x="13835" y="57630"/>
                  </a:cubicBezTo>
                  <a:lnTo>
                    <a:pt x="20101" y="61244"/>
                  </a:lnTo>
                  <a:cubicBezTo>
                    <a:pt x="20101" y="61244"/>
                    <a:pt x="22420" y="62749"/>
                    <a:pt x="26114" y="62749"/>
                  </a:cubicBezTo>
                  <a:cubicBezTo>
                    <a:pt x="28772" y="62749"/>
                    <a:pt x="32143" y="61970"/>
                    <a:pt x="35874" y="59289"/>
                  </a:cubicBezTo>
                  <a:cubicBezTo>
                    <a:pt x="38201" y="57614"/>
                    <a:pt x="43521" y="53039"/>
                    <a:pt x="41039" y="49596"/>
                  </a:cubicBezTo>
                  <a:cubicBezTo>
                    <a:pt x="40450" y="48758"/>
                    <a:pt x="36805" y="46851"/>
                    <a:pt x="36805" y="46851"/>
                  </a:cubicBezTo>
                  <a:cubicBezTo>
                    <a:pt x="37286" y="46432"/>
                    <a:pt x="37751" y="45998"/>
                    <a:pt x="38185" y="45532"/>
                  </a:cubicBezTo>
                  <a:lnTo>
                    <a:pt x="40636" y="46913"/>
                  </a:lnTo>
                  <a:cubicBezTo>
                    <a:pt x="40998" y="47157"/>
                    <a:pt x="41397" y="47267"/>
                    <a:pt x="41821" y="47267"/>
                  </a:cubicBezTo>
                  <a:cubicBezTo>
                    <a:pt x="44955" y="47267"/>
                    <a:pt x="49452" y="41264"/>
                    <a:pt x="50531" y="39065"/>
                  </a:cubicBezTo>
                  <a:cubicBezTo>
                    <a:pt x="53121" y="33792"/>
                    <a:pt x="54238" y="27557"/>
                    <a:pt x="54238" y="21710"/>
                  </a:cubicBezTo>
                  <a:cubicBezTo>
                    <a:pt x="54238" y="15863"/>
                    <a:pt x="52501" y="8418"/>
                    <a:pt x="47212" y="5378"/>
                  </a:cubicBezTo>
                  <a:lnTo>
                    <a:pt x="47212" y="5363"/>
                  </a:lnTo>
                  <a:lnTo>
                    <a:pt x="39674" y="1113"/>
                  </a:lnTo>
                  <a:cubicBezTo>
                    <a:pt x="38666" y="617"/>
                    <a:pt x="37596" y="275"/>
                    <a:pt x="36479" y="120"/>
                  </a:cubicBezTo>
                  <a:cubicBezTo>
                    <a:pt x="35906" y="39"/>
                    <a:pt x="35335" y="0"/>
                    <a:pt x="3477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3579100" y="2251750"/>
              <a:ext cx="1180675" cy="1471800"/>
            </a:xfrm>
            <a:custGeom>
              <a:rect b="b" l="l" r="r" t="t"/>
              <a:pathLst>
                <a:path extrusionOk="0" h="58872" w="47227">
                  <a:moveTo>
                    <a:pt x="28726" y="22062"/>
                  </a:moveTo>
                  <a:cubicBezTo>
                    <a:pt x="30624" y="22062"/>
                    <a:pt x="31748" y="23917"/>
                    <a:pt x="31748" y="26657"/>
                  </a:cubicBezTo>
                  <a:cubicBezTo>
                    <a:pt x="31748" y="29775"/>
                    <a:pt x="30228" y="35157"/>
                    <a:pt x="26940" y="36552"/>
                  </a:cubicBezTo>
                  <a:cubicBezTo>
                    <a:pt x="26320" y="36813"/>
                    <a:pt x="25770" y="36930"/>
                    <a:pt x="25285" y="36930"/>
                  </a:cubicBezTo>
                  <a:cubicBezTo>
                    <a:pt x="23109" y="36930"/>
                    <a:pt x="22229" y="34575"/>
                    <a:pt x="22179" y="32179"/>
                  </a:cubicBezTo>
                  <a:cubicBezTo>
                    <a:pt x="22132" y="29061"/>
                    <a:pt x="23559" y="24594"/>
                    <a:pt x="26320" y="22873"/>
                  </a:cubicBezTo>
                  <a:cubicBezTo>
                    <a:pt x="27216" y="22316"/>
                    <a:pt x="28024" y="22062"/>
                    <a:pt x="28726" y="22062"/>
                  </a:cubicBezTo>
                  <a:close/>
                  <a:moveTo>
                    <a:pt x="34784" y="0"/>
                  </a:moveTo>
                  <a:cubicBezTo>
                    <a:pt x="27576" y="0"/>
                    <a:pt x="21057" y="6308"/>
                    <a:pt x="17045" y="11628"/>
                  </a:cubicBezTo>
                  <a:cubicBezTo>
                    <a:pt x="9244" y="21942"/>
                    <a:pt x="0" y="45331"/>
                    <a:pt x="11803" y="56156"/>
                  </a:cubicBezTo>
                  <a:cubicBezTo>
                    <a:pt x="13910" y="58088"/>
                    <a:pt x="16355" y="58871"/>
                    <a:pt x="18856" y="58871"/>
                  </a:cubicBezTo>
                  <a:cubicBezTo>
                    <a:pt x="22339" y="58871"/>
                    <a:pt x="25929" y="57353"/>
                    <a:pt x="28863" y="55303"/>
                  </a:cubicBezTo>
                  <a:cubicBezTo>
                    <a:pt x="31205" y="53675"/>
                    <a:pt x="36510" y="49069"/>
                    <a:pt x="34028" y="45610"/>
                  </a:cubicBezTo>
                  <a:cubicBezTo>
                    <a:pt x="33541" y="44935"/>
                    <a:pt x="32967" y="44667"/>
                    <a:pt x="32344" y="44667"/>
                  </a:cubicBezTo>
                  <a:cubicBezTo>
                    <a:pt x="30229" y="44667"/>
                    <a:pt x="27540" y="47754"/>
                    <a:pt x="25684" y="48557"/>
                  </a:cubicBezTo>
                  <a:cubicBezTo>
                    <a:pt x="24268" y="49171"/>
                    <a:pt x="22945" y="49452"/>
                    <a:pt x="21729" y="49452"/>
                  </a:cubicBezTo>
                  <a:cubicBezTo>
                    <a:pt x="16995" y="49452"/>
                    <a:pt x="13893" y="45193"/>
                    <a:pt x="13276" y="39825"/>
                  </a:cubicBezTo>
                  <a:cubicBezTo>
                    <a:pt x="12315" y="31465"/>
                    <a:pt x="15913" y="22190"/>
                    <a:pt x="21326" y="15878"/>
                  </a:cubicBezTo>
                  <a:cubicBezTo>
                    <a:pt x="23975" y="12782"/>
                    <a:pt x="28376" y="9394"/>
                    <a:pt x="32536" y="9394"/>
                  </a:cubicBezTo>
                  <a:cubicBezTo>
                    <a:pt x="34440" y="9394"/>
                    <a:pt x="36293" y="10104"/>
                    <a:pt x="37905" y="11877"/>
                  </a:cubicBezTo>
                  <a:cubicBezTo>
                    <a:pt x="42698" y="17165"/>
                    <a:pt x="41193" y="27340"/>
                    <a:pt x="38185" y="33063"/>
                  </a:cubicBezTo>
                  <a:cubicBezTo>
                    <a:pt x="38185" y="29806"/>
                    <a:pt x="38293" y="26518"/>
                    <a:pt x="38185" y="23245"/>
                  </a:cubicBezTo>
                  <a:cubicBezTo>
                    <a:pt x="37985" y="17518"/>
                    <a:pt x="35331" y="12697"/>
                    <a:pt x="30956" y="12697"/>
                  </a:cubicBezTo>
                  <a:cubicBezTo>
                    <a:pt x="29217" y="12697"/>
                    <a:pt x="27207" y="13458"/>
                    <a:pt x="24970" y="15227"/>
                  </a:cubicBezTo>
                  <a:cubicBezTo>
                    <a:pt x="18472" y="20376"/>
                    <a:pt x="14455" y="31140"/>
                    <a:pt x="16037" y="39313"/>
                  </a:cubicBezTo>
                  <a:cubicBezTo>
                    <a:pt x="16963" y="44108"/>
                    <a:pt x="19536" y="46024"/>
                    <a:pt x="22518" y="46024"/>
                  </a:cubicBezTo>
                  <a:cubicBezTo>
                    <a:pt x="25778" y="46024"/>
                    <a:pt x="29527" y="43735"/>
                    <a:pt x="32151" y="40414"/>
                  </a:cubicBezTo>
                  <a:cubicBezTo>
                    <a:pt x="32694" y="42495"/>
                    <a:pt x="33654" y="43296"/>
                    <a:pt x="34797" y="43296"/>
                  </a:cubicBezTo>
                  <a:cubicBezTo>
                    <a:pt x="37930" y="43296"/>
                    <a:pt x="42440" y="37272"/>
                    <a:pt x="43520" y="35079"/>
                  </a:cubicBezTo>
                  <a:cubicBezTo>
                    <a:pt x="46110" y="29806"/>
                    <a:pt x="47227" y="23571"/>
                    <a:pt x="47227" y="17724"/>
                  </a:cubicBezTo>
                  <a:cubicBezTo>
                    <a:pt x="47227" y="10651"/>
                    <a:pt x="44730" y="1284"/>
                    <a:pt x="36494" y="120"/>
                  </a:cubicBezTo>
                  <a:cubicBezTo>
                    <a:pt x="35920" y="39"/>
                    <a:pt x="35350" y="0"/>
                    <a:pt x="34784"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9"/>
          <p:cNvGrpSpPr/>
          <p:nvPr/>
        </p:nvGrpSpPr>
        <p:grpSpPr>
          <a:xfrm>
            <a:off x="5334104" y="1206698"/>
            <a:ext cx="333831" cy="388741"/>
            <a:chOff x="2136700" y="1062050"/>
            <a:chExt cx="3334975" cy="3883525"/>
          </a:xfrm>
        </p:grpSpPr>
        <p:sp>
          <p:nvSpPr>
            <p:cNvPr id="262" name="Google Shape;262;p29"/>
            <p:cNvSpPr/>
            <p:nvPr/>
          </p:nvSpPr>
          <p:spPr>
            <a:xfrm>
              <a:off x="3226625" y="3687725"/>
              <a:ext cx="1154725" cy="1257850"/>
            </a:xfrm>
            <a:custGeom>
              <a:rect b="b" l="l" r="r" t="t"/>
              <a:pathLst>
                <a:path extrusionOk="0" h="50314" w="46189">
                  <a:moveTo>
                    <a:pt x="21549" y="0"/>
                  </a:moveTo>
                  <a:cubicBezTo>
                    <a:pt x="16278" y="0"/>
                    <a:pt x="9928" y="5019"/>
                    <a:pt x="5631" y="13250"/>
                  </a:cubicBezTo>
                  <a:cubicBezTo>
                    <a:pt x="1" y="24014"/>
                    <a:pt x="1" y="36173"/>
                    <a:pt x="5631" y="40438"/>
                  </a:cubicBezTo>
                  <a:cubicBezTo>
                    <a:pt x="5879" y="40640"/>
                    <a:pt x="20830" y="49279"/>
                    <a:pt x="20830" y="49279"/>
                  </a:cubicBezTo>
                  <a:cubicBezTo>
                    <a:pt x="21992" y="49979"/>
                    <a:pt x="23279" y="50313"/>
                    <a:pt x="24638" y="50313"/>
                  </a:cubicBezTo>
                  <a:cubicBezTo>
                    <a:pt x="29906" y="50313"/>
                    <a:pt x="36256" y="45292"/>
                    <a:pt x="40558" y="37057"/>
                  </a:cubicBezTo>
                  <a:cubicBezTo>
                    <a:pt x="46188" y="26294"/>
                    <a:pt x="46188" y="14119"/>
                    <a:pt x="40558" y="9869"/>
                  </a:cubicBezTo>
                  <a:cubicBezTo>
                    <a:pt x="40341" y="9698"/>
                    <a:pt x="25623" y="1199"/>
                    <a:pt x="25623" y="1199"/>
                  </a:cubicBezTo>
                  <a:cubicBezTo>
                    <a:pt x="24393" y="387"/>
                    <a:pt x="23013" y="0"/>
                    <a:pt x="21549"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589950" y="3897450"/>
              <a:ext cx="791775" cy="1048000"/>
            </a:xfrm>
            <a:custGeom>
              <a:rect b="b" l="l" r="r" t="t"/>
              <a:pathLst>
                <a:path extrusionOk="0" h="41920" w="31671">
                  <a:moveTo>
                    <a:pt x="21562" y="1"/>
                  </a:moveTo>
                  <a:cubicBezTo>
                    <a:pt x="16296" y="1"/>
                    <a:pt x="9947" y="5021"/>
                    <a:pt x="5630" y="13252"/>
                  </a:cubicBezTo>
                  <a:cubicBezTo>
                    <a:pt x="0" y="24015"/>
                    <a:pt x="0" y="36190"/>
                    <a:pt x="5630" y="40440"/>
                  </a:cubicBezTo>
                  <a:cubicBezTo>
                    <a:pt x="6955" y="41444"/>
                    <a:pt x="8475" y="41919"/>
                    <a:pt x="10098" y="41919"/>
                  </a:cubicBezTo>
                  <a:cubicBezTo>
                    <a:pt x="15371" y="41919"/>
                    <a:pt x="21732" y="36899"/>
                    <a:pt x="26025" y="28668"/>
                  </a:cubicBezTo>
                  <a:cubicBezTo>
                    <a:pt x="31655" y="17905"/>
                    <a:pt x="31671" y="5730"/>
                    <a:pt x="26025" y="1480"/>
                  </a:cubicBezTo>
                  <a:cubicBezTo>
                    <a:pt x="24700" y="476"/>
                    <a:pt x="23182" y="1"/>
                    <a:pt x="215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832300" y="2809975"/>
              <a:ext cx="1943375" cy="1499275"/>
            </a:xfrm>
            <a:custGeom>
              <a:rect b="b" l="l" r="r" t="t"/>
              <a:pathLst>
                <a:path extrusionOk="0" h="59971" w="77735">
                  <a:moveTo>
                    <a:pt x="47833" y="0"/>
                  </a:moveTo>
                  <a:cubicBezTo>
                    <a:pt x="32932" y="0"/>
                    <a:pt x="14936" y="14193"/>
                    <a:pt x="2777" y="37426"/>
                  </a:cubicBezTo>
                  <a:cubicBezTo>
                    <a:pt x="1" y="42730"/>
                    <a:pt x="1" y="48748"/>
                    <a:pt x="2777" y="50857"/>
                  </a:cubicBezTo>
                  <a:cubicBezTo>
                    <a:pt x="2917" y="50950"/>
                    <a:pt x="17651" y="59465"/>
                    <a:pt x="17651" y="59465"/>
                  </a:cubicBezTo>
                  <a:cubicBezTo>
                    <a:pt x="18224" y="59807"/>
                    <a:pt x="18859" y="59971"/>
                    <a:pt x="19528" y="59971"/>
                  </a:cubicBezTo>
                  <a:cubicBezTo>
                    <a:pt x="22134" y="59971"/>
                    <a:pt x="25268" y="57492"/>
                    <a:pt x="27391" y="53432"/>
                  </a:cubicBezTo>
                  <a:cubicBezTo>
                    <a:pt x="35307" y="38324"/>
                    <a:pt x="47010" y="29091"/>
                    <a:pt x="56697" y="29091"/>
                  </a:cubicBezTo>
                  <a:cubicBezTo>
                    <a:pt x="59669" y="29091"/>
                    <a:pt x="62452" y="29960"/>
                    <a:pt x="64877" y="31796"/>
                  </a:cubicBezTo>
                  <a:cubicBezTo>
                    <a:pt x="65531" y="32283"/>
                    <a:pt x="66281" y="32514"/>
                    <a:pt x="67079" y="32514"/>
                  </a:cubicBezTo>
                  <a:cubicBezTo>
                    <a:pt x="67985" y="32514"/>
                    <a:pt x="68953" y="32217"/>
                    <a:pt x="69918" y="31656"/>
                  </a:cubicBezTo>
                  <a:cubicBezTo>
                    <a:pt x="71748" y="30617"/>
                    <a:pt x="73562" y="28632"/>
                    <a:pt x="74958" y="25980"/>
                  </a:cubicBezTo>
                  <a:cubicBezTo>
                    <a:pt x="77734" y="20660"/>
                    <a:pt x="77734" y="14642"/>
                    <a:pt x="74958" y="12548"/>
                  </a:cubicBezTo>
                  <a:cubicBezTo>
                    <a:pt x="74121" y="11912"/>
                    <a:pt x="73252" y="11354"/>
                    <a:pt x="72337" y="10858"/>
                  </a:cubicBezTo>
                  <a:lnTo>
                    <a:pt x="58534" y="2886"/>
                  </a:lnTo>
                  <a:cubicBezTo>
                    <a:pt x="55271" y="933"/>
                    <a:pt x="51654" y="0"/>
                    <a:pt x="47833"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2486050" y="1939950"/>
              <a:ext cx="2635875" cy="1950225"/>
            </a:xfrm>
            <a:custGeom>
              <a:rect b="b" l="l" r="r" t="t"/>
              <a:pathLst>
                <a:path extrusionOk="0" h="78009" w="105435">
                  <a:moveTo>
                    <a:pt x="69408" y="0"/>
                  </a:moveTo>
                  <a:cubicBezTo>
                    <a:pt x="61944" y="0"/>
                    <a:pt x="53826" y="2421"/>
                    <a:pt x="45444" y="7257"/>
                  </a:cubicBezTo>
                  <a:cubicBezTo>
                    <a:pt x="29329" y="16563"/>
                    <a:pt x="14176" y="33685"/>
                    <a:pt x="2777" y="55461"/>
                  </a:cubicBezTo>
                  <a:cubicBezTo>
                    <a:pt x="1" y="60765"/>
                    <a:pt x="1" y="66783"/>
                    <a:pt x="2777" y="68892"/>
                  </a:cubicBezTo>
                  <a:cubicBezTo>
                    <a:pt x="2917" y="69001"/>
                    <a:pt x="17713" y="77531"/>
                    <a:pt x="17713" y="77531"/>
                  </a:cubicBezTo>
                  <a:cubicBezTo>
                    <a:pt x="18271" y="77854"/>
                    <a:pt x="18887" y="78008"/>
                    <a:pt x="19537" y="78008"/>
                  </a:cubicBezTo>
                  <a:cubicBezTo>
                    <a:pt x="22135" y="78008"/>
                    <a:pt x="25272" y="75536"/>
                    <a:pt x="27406" y="71467"/>
                  </a:cubicBezTo>
                  <a:cubicBezTo>
                    <a:pt x="41150" y="45190"/>
                    <a:pt x="61496" y="29140"/>
                    <a:pt x="78346" y="29140"/>
                  </a:cubicBezTo>
                  <a:cubicBezTo>
                    <a:pt x="83516" y="29140"/>
                    <a:pt x="88357" y="30651"/>
                    <a:pt x="92577" y="33840"/>
                  </a:cubicBezTo>
                  <a:cubicBezTo>
                    <a:pt x="93233" y="34329"/>
                    <a:pt x="93983" y="34561"/>
                    <a:pt x="94782" y="34561"/>
                  </a:cubicBezTo>
                  <a:cubicBezTo>
                    <a:pt x="95683" y="34561"/>
                    <a:pt x="96648" y="34267"/>
                    <a:pt x="97618" y="33716"/>
                  </a:cubicBezTo>
                  <a:cubicBezTo>
                    <a:pt x="99448" y="32662"/>
                    <a:pt x="101262" y="30677"/>
                    <a:pt x="102658" y="28024"/>
                  </a:cubicBezTo>
                  <a:cubicBezTo>
                    <a:pt x="105434" y="22705"/>
                    <a:pt x="105434" y="16687"/>
                    <a:pt x="102658" y="14593"/>
                  </a:cubicBezTo>
                  <a:cubicBezTo>
                    <a:pt x="101681" y="13864"/>
                    <a:pt x="100673" y="13182"/>
                    <a:pt x="99634" y="12577"/>
                  </a:cubicBezTo>
                  <a:lnTo>
                    <a:pt x="84838" y="4031"/>
                  </a:lnTo>
                  <a:cubicBezTo>
                    <a:pt x="80164" y="1343"/>
                    <a:pt x="74967" y="0"/>
                    <a:pt x="69408"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2136700" y="1062050"/>
              <a:ext cx="3334975" cy="2404100"/>
            </a:xfrm>
            <a:custGeom>
              <a:rect b="b" l="l" r="r" t="t"/>
              <a:pathLst>
                <a:path extrusionOk="0" h="96164" w="133399">
                  <a:moveTo>
                    <a:pt x="91267" y="1"/>
                  </a:moveTo>
                  <a:cubicBezTo>
                    <a:pt x="90699" y="1"/>
                    <a:pt x="90127" y="11"/>
                    <a:pt x="89553" y="32"/>
                  </a:cubicBezTo>
                  <a:cubicBezTo>
                    <a:pt x="79968" y="389"/>
                    <a:pt x="69825" y="3615"/>
                    <a:pt x="59418" y="9617"/>
                  </a:cubicBezTo>
                  <a:cubicBezTo>
                    <a:pt x="49011" y="15619"/>
                    <a:pt x="38868" y="24103"/>
                    <a:pt x="29283" y="34835"/>
                  </a:cubicBezTo>
                  <a:cubicBezTo>
                    <a:pt x="19341" y="45956"/>
                    <a:pt x="10423" y="58999"/>
                    <a:pt x="2777" y="73609"/>
                  </a:cubicBezTo>
                  <a:cubicBezTo>
                    <a:pt x="1" y="78929"/>
                    <a:pt x="1" y="84947"/>
                    <a:pt x="2777" y="87041"/>
                  </a:cubicBezTo>
                  <a:cubicBezTo>
                    <a:pt x="2885" y="87134"/>
                    <a:pt x="17666" y="95664"/>
                    <a:pt x="17666" y="95664"/>
                  </a:cubicBezTo>
                  <a:cubicBezTo>
                    <a:pt x="18235" y="96002"/>
                    <a:pt x="18865" y="96164"/>
                    <a:pt x="19530" y="96164"/>
                  </a:cubicBezTo>
                  <a:cubicBezTo>
                    <a:pt x="22129" y="96164"/>
                    <a:pt x="25266" y="93694"/>
                    <a:pt x="27390" y="89631"/>
                  </a:cubicBezTo>
                  <a:cubicBezTo>
                    <a:pt x="47046" y="52076"/>
                    <a:pt x="76131" y="29128"/>
                    <a:pt x="100212" y="29128"/>
                  </a:cubicBezTo>
                  <a:cubicBezTo>
                    <a:pt x="107598" y="29128"/>
                    <a:pt x="114513" y="31286"/>
                    <a:pt x="120541" y="35844"/>
                  </a:cubicBezTo>
                  <a:cubicBezTo>
                    <a:pt x="121198" y="36340"/>
                    <a:pt x="121951" y="36575"/>
                    <a:pt x="122753" y="36575"/>
                  </a:cubicBezTo>
                  <a:cubicBezTo>
                    <a:pt x="123656" y="36575"/>
                    <a:pt x="124621" y="36278"/>
                    <a:pt x="125581" y="35719"/>
                  </a:cubicBezTo>
                  <a:cubicBezTo>
                    <a:pt x="127411" y="34665"/>
                    <a:pt x="129226" y="32680"/>
                    <a:pt x="130622" y="30027"/>
                  </a:cubicBezTo>
                  <a:cubicBezTo>
                    <a:pt x="133398" y="24708"/>
                    <a:pt x="133398" y="18690"/>
                    <a:pt x="130606" y="16581"/>
                  </a:cubicBezTo>
                  <a:cubicBezTo>
                    <a:pt x="129133" y="15479"/>
                    <a:pt x="127598" y="14456"/>
                    <a:pt x="125985" y="13556"/>
                  </a:cubicBezTo>
                  <a:lnTo>
                    <a:pt x="110770" y="4793"/>
                  </a:lnTo>
                  <a:lnTo>
                    <a:pt x="110739" y="4793"/>
                  </a:lnTo>
                  <a:cubicBezTo>
                    <a:pt x="104853" y="1606"/>
                    <a:pt x="98330" y="1"/>
                    <a:pt x="91267" y="1"/>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3195225" y="3019675"/>
              <a:ext cx="1580050" cy="1289650"/>
            </a:xfrm>
            <a:custGeom>
              <a:rect b="b" l="l" r="r" t="t"/>
              <a:pathLst>
                <a:path extrusionOk="0" h="51586" w="63202">
                  <a:moveTo>
                    <a:pt x="47838" y="0"/>
                  </a:moveTo>
                  <a:cubicBezTo>
                    <a:pt x="32940" y="0"/>
                    <a:pt x="14956" y="14193"/>
                    <a:pt x="2792" y="37428"/>
                  </a:cubicBezTo>
                  <a:cubicBezTo>
                    <a:pt x="16" y="42748"/>
                    <a:pt x="1" y="48750"/>
                    <a:pt x="2792" y="50860"/>
                  </a:cubicBezTo>
                  <a:cubicBezTo>
                    <a:pt x="3449" y="51352"/>
                    <a:pt x="4200" y="51585"/>
                    <a:pt x="5001" y="51585"/>
                  </a:cubicBezTo>
                  <a:cubicBezTo>
                    <a:pt x="7610" y="51585"/>
                    <a:pt x="10750" y="49113"/>
                    <a:pt x="12874" y="45044"/>
                  </a:cubicBezTo>
                  <a:cubicBezTo>
                    <a:pt x="20793" y="29930"/>
                    <a:pt x="32501" y="20696"/>
                    <a:pt x="42191" y="20696"/>
                  </a:cubicBezTo>
                  <a:cubicBezTo>
                    <a:pt x="45159" y="20696"/>
                    <a:pt x="47938" y="21563"/>
                    <a:pt x="50360" y="23392"/>
                  </a:cubicBezTo>
                  <a:cubicBezTo>
                    <a:pt x="51017" y="23889"/>
                    <a:pt x="51770" y="24124"/>
                    <a:pt x="52573" y="24124"/>
                  </a:cubicBezTo>
                  <a:cubicBezTo>
                    <a:pt x="53475" y="24124"/>
                    <a:pt x="54440" y="23826"/>
                    <a:pt x="55401" y="23268"/>
                  </a:cubicBezTo>
                  <a:cubicBezTo>
                    <a:pt x="57231" y="22213"/>
                    <a:pt x="59045" y="20244"/>
                    <a:pt x="60426" y="17592"/>
                  </a:cubicBezTo>
                  <a:cubicBezTo>
                    <a:pt x="63202" y="12272"/>
                    <a:pt x="63202" y="6254"/>
                    <a:pt x="60426" y="4160"/>
                  </a:cubicBezTo>
                  <a:cubicBezTo>
                    <a:pt x="56692" y="1337"/>
                    <a:pt x="52410" y="0"/>
                    <a:pt x="47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2848975" y="2149775"/>
              <a:ext cx="2272550" cy="1740550"/>
            </a:xfrm>
            <a:custGeom>
              <a:rect b="b" l="l" r="r" t="t"/>
              <a:pathLst>
                <a:path extrusionOk="0" h="69622" w="90902">
                  <a:moveTo>
                    <a:pt x="69439" y="1"/>
                  </a:moveTo>
                  <a:cubicBezTo>
                    <a:pt x="61968" y="1"/>
                    <a:pt x="53844" y="2428"/>
                    <a:pt x="45459" y="7270"/>
                  </a:cubicBezTo>
                  <a:cubicBezTo>
                    <a:pt x="29345" y="16576"/>
                    <a:pt x="14192" y="33683"/>
                    <a:pt x="2792" y="55459"/>
                  </a:cubicBezTo>
                  <a:cubicBezTo>
                    <a:pt x="16" y="60778"/>
                    <a:pt x="1" y="66796"/>
                    <a:pt x="2792" y="68890"/>
                  </a:cubicBezTo>
                  <a:cubicBezTo>
                    <a:pt x="3450" y="69386"/>
                    <a:pt x="4202" y="69622"/>
                    <a:pt x="5005" y="69622"/>
                  </a:cubicBezTo>
                  <a:cubicBezTo>
                    <a:pt x="7613" y="69622"/>
                    <a:pt x="10751" y="67141"/>
                    <a:pt x="12874" y="63074"/>
                  </a:cubicBezTo>
                  <a:cubicBezTo>
                    <a:pt x="26629" y="36797"/>
                    <a:pt x="46978" y="20747"/>
                    <a:pt x="63829" y="20747"/>
                  </a:cubicBezTo>
                  <a:cubicBezTo>
                    <a:pt x="68999" y="20747"/>
                    <a:pt x="73840" y="22258"/>
                    <a:pt x="78060" y="25447"/>
                  </a:cubicBezTo>
                  <a:cubicBezTo>
                    <a:pt x="78714" y="25942"/>
                    <a:pt x="79464" y="26174"/>
                    <a:pt x="80262" y="26174"/>
                  </a:cubicBezTo>
                  <a:cubicBezTo>
                    <a:pt x="81168" y="26174"/>
                    <a:pt x="82137" y="25876"/>
                    <a:pt x="83101" y="25323"/>
                  </a:cubicBezTo>
                  <a:cubicBezTo>
                    <a:pt x="84931" y="24269"/>
                    <a:pt x="86745" y="22284"/>
                    <a:pt x="88126" y="19631"/>
                  </a:cubicBezTo>
                  <a:cubicBezTo>
                    <a:pt x="90902" y="14312"/>
                    <a:pt x="90902" y="8294"/>
                    <a:pt x="88126" y="6200"/>
                  </a:cubicBezTo>
                  <a:cubicBezTo>
                    <a:pt x="82658" y="2064"/>
                    <a:pt x="76326" y="1"/>
                    <a:pt x="69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2499250" y="1271825"/>
              <a:ext cx="2972425" cy="2194150"/>
            </a:xfrm>
            <a:custGeom>
              <a:rect b="b" l="l" r="r" t="t"/>
              <a:pathLst>
                <a:path extrusionOk="0" h="87766" w="118897">
                  <a:moveTo>
                    <a:pt x="91320" y="1"/>
                  </a:moveTo>
                  <a:cubicBezTo>
                    <a:pt x="90755" y="1"/>
                    <a:pt x="90186" y="11"/>
                    <a:pt x="89614" y="32"/>
                  </a:cubicBezTo>
                  <a:cubicBezTo>
                    <a:pt x="80014" y="388"/>
                    <a:pt x="69870" y="3614"/>
                    <a:pt x="59464" y="9616"/>
                  </a:cubicBezTo>
                  <a:cubicBezTo>
                    <a:pt x="49057" y="15619"/>
                    <a:pt x="38929" y="24118"/>
                    <a:pt x="29329" y="34851"/>
                  </a:cubicBezTo>
                  <a:cubicBezTo>
                    <a:pt x="19371" y="45955"/>
                    <a:pt x="10453" y="58999"/>
                    <a:pt x="2792" y="73609"/>
                  </a:cubicBezTo>
                  <a:cubicBezTo>
                    <a:pt x="16" y="78929"/>
                    <a:pt x="0" y="84931"/>
                    <a:pt x="2792" y="87040"/>
                  </a:cubicBezTo>
                  <a:cubicBezTo>
                    <a:pt x="3448" y="87532"/>
                    <a:pt x="4199" y="87766"/>
                    <a:pt x="5001" y="87766"/>
                  </a:cubicBezTo>
                  <a:cubicBezTo>
                    <a:pt x="7609" y="87766"/>
                    <a:pt x="10749" y="85294"/>
                    <a:pt x="12873" y="81224"/>
                  </a:cubicBezTo>
                  <a:cubicBezTo>
                    <a:pt x="32529" y="43669"/>
                    <a:pt x="61622" y="20721"/>
                    <a:pt x="85708" y="20721"/>
                  </a:cubicBezTo>
                  <a:cubicBezTo>
                    <a:pt x="93095" y="20721"/>
                    <a:pt x="100011" y="22880"/>
                    <a:pt x="106039" y="27437"/>
                  </a:cubicBezTo>
                  <a:cubicBezTo>
                    <a:pt x="106696" y="27933"/>
                    <a:pt x="107445" y="28169"/>
                    <a:pt x="108246" y="28169"/>
                  </a:cubicBezTo>
                  <a:cubicBezTo>
                    <a:pt x="109146" y="28169"/>
                    <a:pt x="110111" y="27871"/>
                    <a:pt x="111079" y="27313"/>
                  </a:cubicBezTo>
                  <a:cubicBezTo>
                    <a:pt x="112894" y="26258"/>
                    <a:pt x="114724" y="24289"/>
                    <a:pt x="116120" y="21621"/>
                  </a:cubicBezTo>
                  <a:cubicBezTo>
                    <a:pt x="118896" y="16317"/>
                    <a:pt x="118896" y="10299"/>
                    <a:pt x="116120" y="8190"/>
                  </a:cubicBezTo>
                  <a:cubicBezTo>
                    <a:pt x="108914" y="2752"/>
                    <a:pt x="100578" y="1"/>
                    <a:pt x="91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9"/>
          <p:cNvGrpSpPr/>
          <p:nvPr/>
        </p:nvGrpSpPr>
        <p:grpSpPr>
          <a:xfrm>
            <a:off x="6137210" y="1652834"/>
            <a:ext cx="385057" cy="423695"/>
            <a:chOff x="1939725" y="950400"/>
            <a:chExt cx="3481525" cy="3830875"/>
          </a:xfrm>
        </p:grpSpPr>
        <p:sp>
          <p:nvSpPr>
            <p:cNvPr id="271" name="Google Shape;271;p29"/>
            <p:cNvSpPr/>
            <p:nvPr/>
          </p:nvSpPr>
          <p:spPr>
            <a:xfrm>
              <a:off x="3361950" y="4408650"/>
              <a:ext cx="636700" cy="372625"/>
            </a:xfrm>
            <a:custGeom>
              <a:rect b="b" l="l" r="r" t="t"/>
              <a:pathLst>
                <a:path extrusionOk="0" h="14905" w="25468">
                  <a:moveTo>
                    <a:pt x="1" y="0"/>
                  </a:moveTo>
                  <a:lnTo>
                    <a:pt x="1" y="2171"/>
                  </a:lnTo>
                  <a:cubicBezTo>
                    <a:pt x="1" y="9197"/>
                    <a:pt x="5708" y="14905"/>
                    <a:pt x="12734" y="14905"/>
                  </a:cubicBezTo>
                  <a:cubicBezTo>
                    <a:pt x="19775" y="14905"/>
                    <a:pt x="25467" y="9197"/>
                    <a:pt x="25467" y="2171"/>
                  </a:cubicBezTo>
                  <a:lnTo>
                    <a:pt x="25467"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3074650" y="3652550"/>
              <a:ext cx="1211700" cy="942625"/>
            </a:xfrm>
            <a:custGeom>
              <a:rect b="b" l="l" r="r" t="t"/>
              <a:pathLst>
                <a:path extrusionOk="0" h="37705" w="48468">
                  <a:moveTo>
                    <a:pt x="0" y="0"/>
                  </a:moveTo>
                  <a:lnTo>
                    <a:pt x="0" y="23373"/>
                  </a:lnTo>
                  <a:cubicBezTo>
                    <a:pt x="0" y="31283"/>
                    <a:pt x="10857" y="37704"/>
                    <a:pt x="24226" y="37704"/>
                  </a:cubicBezTo>
                  <a:cubicBezTo>
                    <a:pt x="37611" y="37704"/>
                    <a:pt x="48467" y="31283"/>
                    <a:pt x="48467" y="23373"/>
                  </a:cubicBezTo>
                  <a:lnTo>
                    <a:pt x="48467" y="0"/>
                  </a:lnTo>
                  <a:close/>
                </a:path>
              </a:pathLst>
            </a:custGeom>
            <a:solidFill>
              <a:srgbClr val="9BB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3074650" y="4041850"/>
              <a:ext cx="1211700" cy="553325"/>
            </a:xfrm>
            <a:custGeom>
              <a:rect b="b" l="l" r="r" t="t"/>
              <a:pathLst>
                <a:path extrusionOk="0" h="22133" w="48468">
                  <a:moveTo>
                    <a:pt x="0" y="0"/>
                  </a:moveTo>
                  <a:lnTo>
                    <a:pt x="0" y="7801"/>
                  </a:lnTo>
                  <a:cubicBezTo>
                    <a:pt x="0" y="15711"/>
                    <a:pt x="10857" y="22132"/>
                    <a:pt x="24226" y="22132"/>
                  </a:cubicBezTo>
                  <a:cubicBezTo>
                    <a:pt x="37611" y="22132"/>
                    <a:pt x="48467" y="15711"/>
                    <a:pt x="48467" y="7801"/>
                  </a:cubicBezTo>
                  <a:lnTo>
                    <a:pt x="48467" y="0"/>
                  </a:lnTo>
                  <a:cubicBezTo>
                    <a:pt x="48467" y="7910"/>
                    <a:pt x="37611" y="14331"/>
                    <a:pt x="24226" y="14331"/>
                  </a:cubicBezTo>
                  <a:cubicBezTo>
                    <a:pt x="10841" y="14331"/>
                    <a:pt x="0" y="7910"/>
                    <a:pt x="0" y="0"/>
                  </a:cubicBezTo>
                  <a:close/>
                </a:path>
              </a:pathLst>
            </a:custGeom>
            <a:solidFill>
              <a:srgbClr val="D2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3074650" y="3652550"/>
              <a:ext cx="1211700" cy="552950"/>
            </a:xfrm>
            <a:custGeom>
              <a:rect b="b" l="l" r="r" t="t"/>
              <a:pathLst>
                <a:path extrusionOk="0" h="22118" w="48468">
                  <a:moveTo>
                    <a:pt x="0" y="0"/>
                  </a:moveTo>
                  <a:lnTo>
                    <a:pt x="0" y="7802"/>
                  </a:lnTo>
                  <a:cubicBezTo>
                    <a:pt x="0" y="15712"/>
                    <a:pt x="10857" y="22117"/>
                    <a:pt x="24226" y="22117"/>
                  </a:cubicBezTo>
                  <a:cubicBezTo>
                    <a:pt x="37611" y="22117"/>
                    <a:pt x="48467" y="15712"/>
                    <a:pt x="48467" y="7802"/>
                  </a:cubicBezTo>
                  <a:lnTo>
                    <a:pt x="48467" y="0"/>
                  </a:lnTo>
                  <a:cubicBezTo>
                    <a:pt x="48467" y="7926"/>
                    <a:pt x="37611" y="14331"/>
                    <a:pt x="24226" y="14331"/>
                  </a:cubicBezTo>
                  <a:cubicBezTo>
                    <a:pt x="10841" y="14331"/>
                    <a:pt x="0" y="7926"/>
                    <a:pt x="0" y="0"/>
                  </a:cubicBezTo>
                  <a:close/>
                </a:path>
              </a:pathLst>
            </a:custGeom>
            <a:solidFill>
              <a:srgbClr val="D2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2606250" y="1615375"/>
              <a:ext cx="2148475" cy="2395475"/>
            </a:xfrm>
            <a:custGeom>
              <a:rect b="b" l="l" r="r" t="t"/>
              <a:pathLst>
                <a:path extrusionOk="0" h="95819" w="85939">
                  <a:moveTo>
                    <a:pt x="42962" y="0"/>
                  </a:moveTo>
                  <a:cubicBezTo>
                    <a:pt x="19232" y="0"/>
                    <a:pt x="1" y="19232"/>
                    <a:pt x="1" y="42962"/>
                  </a:cubicBezTo>
                  <a:cubicBezTo>
                    <a:pt x="1" y="57153"/>
                    <a:pt x="7011" y="70429"/>
                    <a:pt x="18736" y="78432"/>
                  </a:cubicBezTo>
                  <a:lnTo>
                    <a:pt x="18736" y="81487"/>
                  </a:lnTo>
                  <a:cubicBezTo>
                    <a:pt x="18736" y="89413"/>
                    <a:pt x="29593" y="95818"/>
                    <a:pt x="42962" y="95818"/>
                  </a:cubicBezTo>
                  <a:cubicBezTo>
                    <a:pt x="56347" y="95818"/>
                    <a:pt x="67203" y="89413"/>
                    <a:pt x="67203" y="81487"/>
                  </a:cubicBezTo>
                  <a:lnTo>
                    <a:pt x="67203" y="78432"/>
                  </a:lnTo>
                  <a:cubicBezTo>
                    <a:pt x="78929" y="70445"/>
                    <a:pt x="85939" y="57153"/>
                    <a:pt x="85923" y="42962"/>
                  </a:cubicBezTo>
                  <a:cubicBezTo>
                    <a:pt x="85923" y="19232"/>
                    <a:pt x="66692" y="0"/>
                    <a:pt x="42962" y="0"/>
                  </a:cubicBezTo>
                  <a:close/>
                </a:path>
              </a:pathLst>
            </a:custGeom>
            <a:solidFill>
              <a:srgbClr val="BA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3074650" y="3294275"/>
              <a:ext cx="1211700" cy="716575"/>
            </a:xfrm>
            <a:custGeom>
              <a:rect b="b" l="l" r="r" t="t"/>
              <a:pathLst>
                <a:path extrusionOk="0" h="28663" w="48468">
                  <a:moveTo>
                    <a:pt x="24226" y="1"/>
                  </a:moveTo>
                  <a:cubicBezTo>
                    <a:pt x="10857" y="1"/>
                    <a:pt x="0" y="6422"/>
                    <a:pt x="0" y="14331"/>
                  </a:cubicBezTo>
                  <a:cubicBezTo>
                    <a:pt x="0" y="22257"/>
                    <a:pt x="10857" y="28662"/>
                    <a:pt x="24226" y="28662"/>
                  </a:cubicBezTo>
                  <a:cubicBezTo>
                    <a:pt x="37611" y="28662"/>
                    <a:pt x="48467" y="22257"/>
                    <a:pt x="48467" y="14331"/>
                  </a:cubicBezTo>
                  <a:cubicBezTo>
                    <a:pt x="48467" y="6422"/>
                    <a:pt x="37611" y="1"/>
                    <a:pt x="24226" y="1"/>
                  </a:cubicBezTo>
                  <a:close/>
                </a:path>
              </a:pathLst>
            </a:custGeom>
            <a:solidFill>
              <a:srgbClr val="D6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3232450" y="2028600"/>
              <a:ext cx="895325" cy="1674775"/>
            </a:xfrm>
            <a:custGeom>
              <a:rect b="b" l="l" r="r" t="t"/>
              <a:pathLst>
                <a:path extrusionOk="0" h="66991" w="35813">
                  <a:moveTo>
                    <a:pt x="15827" y="0"/>
                  </a:moveTo>
                  <a:cubicBezTo>
                    <a:pt x="15545" y="0"/>
                    <a:pt x="15232" y="89"/>
                    <a:pt x="14905" y="283"/>
                  </a:cubicBezTo>
                  <a:cubicBezTo>
                    <a:pt x="13618" y="1028"/>
                    <a:pt x="12532" y="3029"/>
                    <a:pt x="12532" y="4750"/>
                  </a:cubicBezTo>
                  <a:lnTo>
                    <a:pt x="12532" y="6255"/>
                  </a:lnTo>
                  <a:cubicBezTo>
                    <a:pt x="5786" y="10876"/>
                    <a:pt x="1195" y="18864"/>
                    <a:pt x="1195" y="26557"/>
                  </a:cubicBezTo>
                  <a:cubicBezTo>
                    <a:pt x="1195" y="30713"/>
                    <a:pt x="2172" y="33226"/>
                    <a:pt x="4142" y="34436"/>
                  </a:cubicBezTo>
                  <a:cubicBezTo>
                    <a:pt x="4142" y="34436"/>
                    <a:pt x="11198" y="38902"/>
                    <a:pt x="12749" y="39166"/>
                  </a:cubicBezTo>
                  <a:lnTo>
                    <a:pt x="12749" y="48890"/>
                  </a:lnTo>
                  <a:cubicBezTo>
                    <a:pt x="11428" y="49333"/>
                    <a:pt x="10200" y="49535"/>
                    <a:pt x="9020" y="49535"/>
                  </a:cubicBezTo>
                  <a:cubicBezTo>
                    <a:pt x="7554" y="49535"/>
                    <a:pt x="6163" y="49223"/>
                    <a:pt x="4762" y="48673"/>
                  </a:cubicBezTo>
                  <a:cubicBezTo>
                    <a:pt x="4581" y="48594"/>
                    <a:pt x="4381" y="48554"/>
                    <a:pt x="4169" y="48554"/>
                  </a:cubicBezTo>
                  <a:cubicBezTo>
                    <a:pt x="3800" y="48554"/>
                    <a:pt x="3392" y="48675"/>
                    <a:pt x="2978" y="48921"/>
                  </a:cubicBezTo>
                  <a:cubicBezTo>
                    <a:pt x="1303" y="49883"/>
                    <a:pt x="1" y="52365"/>
                    <a:pt x="1" y="54598"/>
                  </a:cubicBezTo>
                  <a:cubicBezTo>
                    <a:pt x="1" y="55653"/>
                    <a:pt x="280" y="56382"/>
                    <a:pt x="761" y="56816"/>
                  </a:cubicBezTo>
                  <a:cubicBezTo>
                    <a:pt x="761" y="56816"/>
                    <a:pt x="7786" y="61128"/>
                    <a:pt x="8515" y="61298"/>
                  </a:cubicBezTo>
                  <a:cubicBezTo>
                    <a:pt x="9880" y="61779"/>
                    <a:pt x="11307" y="62027"/>
                    <a:pt x="12749" y="62043"/>
                  </a:cubicBezTo>
                  <a:cubicBezTo>
                    <a:pt x="12873" y="62384"/>
                    <a:pt x="13137" y="62663"/>
                    <a:pt x="13463" y="62818"/>
                  </a:cubicBezTo>
                  <a:cubicBezTo>
                    <a:pt x="13463" y="62818"/>
                    <a:pt x="20411" y="66851"/>
                    <a:pt x="20489" y="66882"/>
                  </a:cubicBezTo>
                  <a:cubicBezTo>
                    <a:pt x="20644" y="66953"/>
                    <a:pt x="20815" y="66990"/>
                    <a:pt x="20998" y="66990"/>
                  </a:cubicBezTo>
                  <a:cubicBezTo>
                    <a:pt x="21291" y="66990"/>
                    <a:pt x="21613" y="66896"/>
                    <a:pt x="21947" y="66695"/>
                  </a:cubicBezTo>
                  <a:cubicBezTo>
                    <a:pt x="23249" y="65951"/>
                    <a:pt x="24273" y="63981"/>
                    <a:pt x="24273" y="62260"/>
                  </a:cubicBezTo>
                  <a:lnTo>
                    <a:pt x="24273" y="57964"/>
                  </a:lnTo>
                  <a:cubicBezTo>
                    <a:pt x="31144" y="53140"/>
                    <a:pt x="35781" y="45199"/>
                    <a:pt x="35781" y="37289"/>
                  </a:cubicBezTo>
                  <a:cubicBezTo>
                    <a:pt x="35812" y="33489"/>
                    <a:pt x="34959" y="30992"/>
                    <a:pt x="33098" y="29674"/>
                  </a:cubicBezTo>
                  <a:lnTo>
                    <a:pt x="33082" y="29674"/>
                  </a:lnTo>
                  <a:cubicBezTo>
                    <a:pt x="32819" y="29472"/>
                    <a:pt x="26103" y="25642"/>
                    <a:pt x="26103" y="25642"/>
                  </a:cubicBezTo>
                  <a:cubicBezTo>
                    <a:pt x="25498" y="25207"/>
                    <a:pt x="24816" y="24897"/>
                    <a:pt x="24087" y="24727"/>
                  </a:cubicBezTo>
                  <a:lnTo>
                    <a:pt x="24087" y="15390"/>
                  </a:lnTo>
                  <a:cubicBezTo>
                    <a:pt x="25025" y="15149"/>
                    <a:pt x="25989" y="15029"/>
                    <a:pt x="26954" y="15029"/>
                  </a:cubicBezTo>
                  <a:cubicBezTo>
                    <a:pt x="27854" y="15029"/>
                    <a:pt x="28756" y="15134"/>
                    <a:pt x="29639" y="15343"/>
                  </a:cubicBezTo>
                  <a:cubicBezTo>
                    <a:pt x="29792" y="15377"/>
                    <a:pt x="29948" y="15394"/>
                    <a:pt x="30103" y="15394"/>
                  </a:cubicBezTo>
                  <a:cubicBezTo>
                    <a:pt x="30513" y="15394"/>
                    <a:pt x="30919" y="15278"/>
                    <a:pt x="31268" y="15064"/>
                  </a:cubicBezTo>
                  <a:cubicBezTo>
                    <a:pt x="32927" y="14087"/>
                    <a:pt x="34292" y="11590"/>
                    <a:pt x="34292" y="9357"/>
                  </a:cubicBezTo>
                  <a:cubicBezTo>
                    <a:pt x="34292" y="8209"/>
                    <a:pt x="33951" y="7542"/>
                    <a:pt x="33486" y="7185"/>
                  </a:cubicBezTo>
                  <a:lnTo>
                    <a:pt x="26305" y="3013"/>
                  </a:lnTo>
                  <a:cubicBezTo>
                    <a:pt x="26088" y="2889"/>
                    <a:pt x="25855" y="2796"/>
                    <a:pt x="25607" y="2749"/>
                  </a:cubicBezTo>
                  <a:cubicBezTo>
                    <a:pt x="24674" y="2510"/>
                    <a:pt x="23716" y="2387"/>
                    <a:pt x="22756" y="2387"/>
                  </a:cubicBezTo>
                  <a:cubicBezTo>
                    <a:pt x="22039" y="2387"/>
                    <a:pt x="21322" y="2455"/>
                    <a:pt x="20613" y="2594"/>
                  </a:cubicBezTo>
                  <a:lnTo>
                    <a:pt x="16410" y="144"/>
                  </a:lnTo>
                  <a:cubicBezTo>
                    <a:pt x="16236" y="51"/>
                    <a:pt x="16040" y="0"/>
                    <a:pt x="15827"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3409250" y="2130975"/>
              <a:ext cx="718525" cy="1573000"/>
            </a:xfrm>
            <a:custGeom>
              <a:rect b="b" l="l" r="r" t="t"/>
              <a:pathLst>
                <a:path extrusionOk="0" h="62920" w="28741">
                  <a:moveTo>
                    <a:pt x="12750" y="13327"/>
                  </a:moveTo>
                  <a:lnTo>
                    <a:pt x="12750" y="26075"/>
                  </a:lnTo>
                  <a:cubicBezTo>
                    <a:pt x="12089" y="26169"/>
                    <a:pt x="11507" y="26216"/>
                    <a:pt x="10996" y="26216"/>
                  </a:cubicBezTo>
                  <a:cubicBezTo>
                    <a:pt x="8293" y="26216"/>
                    <a:pt x="7570" y="24912"/>
                    <a:pt x="7570" y="22369"/>
                  </a:cubicBezTo>
                  <a:cubicBezTo>
                    <a:pt x="7570" y="19205"/>
                    <a:pt x="9307" y="15762"/>
                    <a:pt x="12750" y="13327"/>
                  </a:cubicBezTo>
                  <a:close/>
                  <a:moveTo>
                    <a:pt x="18910" y="33441"/>
                  </a:moveTo>
                  <a:cubicBezTo>
                    <a:pt x="21548" y="33441"/>
                    <a:pt x="22366" y="34761"/>
                    <a:pt x="22366" y="37366"/>
                  </a:cubicBezTo>
                  <a:cubicBezTo>
                    <a:pt x="22366" y="40825"/>
                    <a:pt x="20473" y="44222"/>
                    <a:pt x="17015" y="46719"/>
                  </a:cubicBezTo>
                  <a:lnTo>
                    <a:pt x="17015" y="33613"/>
                  </a:lnTo>
                  <a:cubicBezTo>
                    <a:pt x="17732" y="33498"/>
                    <a:pt x="18361" y="33441"/>
                    <a:pt x="18910" y="33441"/>
                  </a:cubicBezTo>
                  <a:close/>
                  <a:moveTo>
                    <a:pt x="15843" y="0"/>
                  </a:moveTo>
                  <a:cubicBezTo>
                    <a:pt x="15558" y="0"/>
                    <a:pt x="15241" y="91"/>
                    <a:pt x="14906" y="283"/>
                  </a:cubicBezTo>
                  <a:cubicBezTo>
                    <a:pt x="13618" y="1027"/>
                    <a:pt x="12533" y="3013"/>
                    <a:pt x="12533" y="4750"/>
                  </a:cubicBezTo>
                  <a:lnTo>
                    <a:pt x="12533" y="6254"/>
                  </a:lnTo>
                  <a:cubicBezTo>
                    <a:pt x="5786" y="10876"/>
                    <a:pt x="1195" y="18848"/>
                    <a:pt x="1195" y="26556"/>
                  </a:cubicBezTo>
                  <a:cubicBezTo>
                    <a:pt x="1195" y="32821"/>
                    <a:pt x="3380" y="35354"/>
                    <a:pt x="7990" y="35354"/>
                  </a:cubicBezTo>
                  <a:cubicBezTo>
                    <a:pt x="9360" y="35354"/>
                    <a:pt x="10945" y="35130"/>
                    <a:pt x="12750" y="34714"/>
                  </a:cubicBezTo>
                  <a:lnTo>
                    <a:pt x="12750" y="48906"/>
                  </a:lnTo>
                  <a:cubicBezTo>
                    <a:pt x="11424" y="49350"/>
                    <a:pt x="10192" y="49552"/>
                    <a:pt x="9008" y="49552"/>
                  </a:cubicBezTo>
                  <a:cubicBezTo>
                    <a:pt x="7546" y="49552"/>
                    <a:pt x="6159" y="49244"/>
                    <a:pt x="4762" y="48704"/>
                  </a:cubicBezTo>
                  <a:cubicBezTo>
                    <a:pt x="4580" y="48619"/>
                    <a:pt x="4380" y="48577"/>
                    <a:pt x="4166" y="48577"/>
                  </a:cubicBezTo>
                  <a:cubicBezTo>
                    <a:pt x="3798" y="48577"/>
                    <a:pt x="3391" y="48701"/>
                    <a:pt x="2979" y="48937"/>
                  </a:cubicBezTo>
                  <a:cubicBezTo>
                    <a:pt x="1304" y="49898"/>
                    <a:pt x="1" y="52380"/>
                    <a:pt x="1" y="54613"/>
                  </a:cubicBezTo>
                  <a:cubicBezTo>
                    <a:pt x="1" y="56117"/>
                    <a:pt x="544" y="56955"/>
                    <a:pt x="1474" y="57219"/>
                  </a:cubicBezTo>
                  <a:cubicBezTo>
                    <a:pt x="2846" y="57717"/>
                    <a:pt x="4293" y="57972"/>
                    <a:pt x="5808" y="57972"/>
                  </a:cubicBezTo>
                  <a:cubicBezTo>
                    <a:pt x="7924" y="57972"/>
                    <a:pt x="10173" y="57474"/>
                    <a:pt x="12533" y="56443"/>
                  </a:cubicBezTo>
                  <a:lnTo>
                    <a:pt x="12533" y="60910"/>
                  </a:lnTo>
                  <a:cubicBezTo>
                    <a:pt x="12533" y="62181"/>
                    <a:pt x="13124" y="62919"/>
                    <a:pt x="13952" y="62919"/>
                  </a:cubicBezTo>
                  <a:cubicBezTo>
                    <a:pt x="14245" y="62919"/>
                    <a:pt x="14569" y="62826"/>
                    <a:pt x="14906" y="62632"/>
                  </a:cubicBezTo>
                  <a:cubicBezTo>
                    <a:pt x="16208" y="61872"/>
                    <a:pt x="17232" y="59917"/>
                    <a:pt x="17232" y="58196"/>
                  </a:cubicBezTo>
                  <a:lnTo>
                    <a:pt x="17232" y="53869"/>
                  </a:lnTo>
                  <a:cubicBezTo>
                    <a:pt x="24103" y="49045"/>
                    <a:pt x="28740" y="41120"/>
                    <a:pt x="28740" y="33194"/>
                  </a:cubicBezTo>
                  <a:cubicBezTo>
                    <a:pt x="28740" y="27220"/>
                    <a:pt x="26626" y="24454"/>
                    <a:pt x="21837" y="24454"/>
                  </a:cubicBezTo>
                  <a:cubicBezTo>
                    <a:pt x="20461" y="24454"/>
                    <a:pt x="18863" y="24683"/>
                    <a:pt x="17030" y="25129"/>
                  </a:cubicBezTo>
                  <a:lnTo>
                    <a:pt x="17030" y="11310"/>
                  </a:lnTo>
                  <a:cubicBezTo>
                    <a:pt x="17969" y="11070"/>
                    <a:pt x="18932" y="10949"/>
                    <a:pt x="19897" y="10949"/>
                  </a:cubicBezTo>
                  <a:cubicBezTo>
                    <a:pt x="20798" y="10949"/>
                    <a:pt x="21699" y="11054"/>
                    <a:pt x="22583" y="11264"/>
                  </a:cubicBezTo>
                  <a:cubicBezTo>
                    <a:pt x="22732" y="11293"/>
                    <a:pt x="22881" y="11307"/>
                    <a:pt x="23031" y="11307"/>
                  </a:cubicBezTo>
                  <a:cubicBezTo>
                    <a:pt x="23441" y="11307"/>
                    <a:pt x="23847" y="11197"/>
                    <a:pt x="24211" y="10969"/>
                  </a:cubicBezTo>
                  <a:cubicBezTo>
                    <a:pt x="25871" y="10007"/>
                    <a:pt x="27236" y="7510"/>
                    <a:pt x="27236" y="5277"/>
                  </a:cubicBezTo>
                  <a:cubicBezTo>
                    <a:pt x="27236" y="3540"/>
                    <a:pt x="26476" y="2904"/>
                    <a:pt x="25607" y="2749"/>
                  </a:cubicBezTo>
                  <a:cubicBezTo>
                    <a:pt x="24703" y="2512"/>
                    <a:pt x="23770" y="2386"/>
                    <a:pt x="22795" y="2386"/>
                  </a:cubicBezTo>
                  <a:cubicBezTo>
                    <a:pt x="21093" y="2386"/>
                    <a:pt x="19263" y="2770"/>
                    <a:pt x="17232" y="3618"/>
                  </a:cubicBezTo>
                  <a:lnTo>
                    <a:pt x="17232" y="2036"/>
                  </a:lnTo>
                  <a:cubicBezTo>
                    <a:pt x="17232" y="757"/>
                    <a:pt x="16668" y="0"/>
                    <a:pt x="15843" y="0"/>
                  </a:cubicBezTo>
                  <a:close/>
                </a:path>
              </a:pathLst>
            </a:custGeom>
            <a:solidFill>
              <a:srgbClr val="81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3580250" y="950400"/>
              <a:ext cx="200100" cy="483525"/>
            </a:xfrm>
            <a:custGeom>
              <a:rect b="b" l="l" r="r" t="t"/>
              <a:pathLst>
                <a:path extrusionOk="0" h="19341" w="8004">
                  <a:moveTo>
                    <a:pt x="4002" y="0"/>
                  </a:moveTo>
                  <a:cubicBezTo>
                    <a:pt x="1800" y="0"/>
                    <a:pt x="1" y="1799"/>
                    <a:pt x="1" y="4017"/>
                  </a:cubicBezTo>
                  <a:lnTo>
                    <a:pt x="1" y="15339"/>
                  </a:lnTo>
                  <a:cubicBezTo>
                    <a:pt x="1" y="17557"/>
                    <a:pt x="1800" y="19341"/>
                    <a:pt x="4002" y="19341"/>
                  </a:cubicBezTo>
                  <a:cubicBezTo>
                    <a:pt x="6220" y="19341"/>
                    <a:pt x="8004" y="17557"/>
                    <a:pt x="8004" y="15339"/>
                  </a:cubicBezTo>
                  <a:lnTo>
                    <a:pt x="8004" y="4017"/>
                  </a:lnTo>
                  <a:cubicBezTo>
                    <a:pt x="8004" y="1799"/>
                    <a:pt x="6220" y="0"/>
                    <a:pt x="40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2410450" y="1431275"/>
              <a:ext cx="419950" cy="400375"/>
            </a:xfrm>
            <a:custGeom>
              <a:rect b="b" l="l" r="r" t="t"/>
              <a:pathLst>
                <a:path extrusionOk="0" h="16015" w="16798">
                  <a:moveTo>
                    <a:pt x="4390" y="1"/>
                  </a:moveTo>
                  <a:cubicBezTo>
                    <a:pt x="3362" y="1"/>
                    <a:pt x="2335" y="392"/>
                    <a:pt x="1551" y="1176"/>
                  </a:cubicBezTo>
                  <a:cubicBezTo>
                    <a:pt x="0" y="2742"/>
                    <a:pt x="0" y="5270"/>
                    <a:pt x="1567" y="6837"/>
                  </a:cubicBezTo>
                  <a:lnTo>
                    <a:pt x="9570" y="14840"/>
                  </a:lnTo>
                  <a:cubicBezTo>
                    <a:pt x="10353" y="15623"/>
                    <a:pt x="11377" y="16015"/>
                    <a:pt x="12400" y="16015"/>
                  </a:cubicBezTo>
                  <a:cubicBezTo>
                    <a:pt x="13424" y="16015"/>
                    <a:pt x="14447" y="15623"/>
                    <a:pt x="15231" y="14840"/>
                  </a:cubicBezTo>
                  <a:cubicBezTo>
                    <a:pt x="16797" y="13273"/>
                    <a:pt x="16797" y="10745"/>
                    <a:pt x="15231" y="9179"/>
                  </a:cubicBezTo>
                  <a:lnTo>
                    <a:pt x="7228" y="1176"/>
                  </a:lnTo>
                  <a:cubicBezTo>
                    <a:pt x="6445" y="392"/>
                    <a:pt x="5417" y="1"/>
                    <a:pt x="4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1939725" y="2591300"/>
              <a:ext cx="483550" cy="200100"/>
            </a:xfrm>
            <a:custGeom>
              <a:rect b="b" l="l" r="r" t="t"/>
              <a:pathLst>
                <a:path extrusionOk="0" h="8004" w="19342">
                  <a:moveTo>
                    <a:pt x="4018" y="1"/>
                  </a:moveTo>
                  <a:cubicBezTo>
                    <a:pt x="1800" y="1"/>
                    <a:pt x="1" y="1784"/>
                    <a:pt x="1" y="4002"/>
                  </a:cubicBezTo>
                  <a:cubicBezTo>
                    <a:pt x="1" y="6220"/>
                    <a:pt x="1800" y="8004"/>
                    <a:pt x="4018" y="8004"/>
                  </a:cubicBezTo>
                  <a:lnTo>
                    <a:pt x="15340" y="8004"/>
                  </a:lnTo>
                  <a:cubicBezTo>
                    <a:pt x="17542" y="8004"/>
                    <a:pt x="19341" y="6220"/>
                    <a:pt x="19341" y="4002"/>
                  </a:cubicBezTo>
                  <a:cubicBezTo>
                    <a:pt x="19341" y="1784"/>
                    <a:pt x="17542" y="1"/>
                    <a:pt x="15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2410825" y="3551050"/>
              <a:ext cx="419950" cy="400375"/>
            </a:xfrm>
            <a:custGeom>
              <a:rect b="b" l="l" r="r" t="t"/>
              <a:pathLst>
                <a:path extrusionOk="0" h="16015" w="16798">
                  <a:moveTo>
                    <a:pt x="12401" y="1"/>
                  </a:moveTo>
                  <a:cubicBezTo>
                    <a:pt x="11377" y="1"/>
                    <a:pt x="10353" y="392"/>
                    <a:pt x="9570" y="1176"/>
                  </a:cubicBezTo>
                  <a:lnTo>
                    <a:pt x="1552" y="9179"/>
                  </a:lnTo>
                  <a:cubicBezTo>
                    <a:pt x="1" y="10745"/>
                    <a:pt x="1" y="13289"/>
                    <a:pt x="1552" y="14840"/>
                  </a:cubicBezTo>
                  <a:cubicBezTo>
                    <a:pt x="2335" y="15623"/>
                    <a:pt x="3363" y="16014"/>
                    <a:pt x="4390" y="16014"/>
                  </a:cubicBezTo>
                  <a:cubicBezTo>
                    <a:pt x="5418" y="16014"/>
                    <a:pt x="6445" y="15623"/>
                    <a:pt x="7228" y="14840"/>
                  </a:cubicBezTo>
                  <a:lnTo>
                    <a:pt x="15231" y="6837"/>
                  </a:lnTo>
                  <a:cubicBezTo>
                    <a:pt x="16798" y="5270"/>
                    <a:pt x="16798" y="2742"/>
                    <a:pt x="15231" y="1176"/>
                  </a:cubicBezTo>
                  <a:cubicBezTo>
                    <a:pt x="14448" y="392"/>
                    <a:pt x="13424" y="1"/>
                    <a:pt x="12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4530600" y="3550675"/>
              <a:ext cx="419950" cy="400750"/>
            </a:xfrm>
            <a:custGeom>
              <a:rect b="b" l="l" r="r" t="t"/>
              <a:pathLst>
                <a:path extrusionOk="0" h="16030" w="16798">
                  <a:moveTo>
                    <a:pt x="4397" y="0"/>
                  </a:moveTo>
                  <a:cubicBezTo>
                    <a:pt x="3374" y="0"/>
                    <a:pt x="2350" y="392"/>
                    <a:pt x="1567" y="1175"/>
                  </a:cubicBezTo>
                  <a:cubicBezTo>
                    <a:pt x="0" y="2742"/>
                    <a:pt x="0" y="5270"/>
                    <a:pt x="1567" y="6836"/>
                  </a:cubicBezTo>
                  <a:lnTo>
                    <a:pt x="9570" y="14855"/>
                  </a:lnTo>
                  <a:cubicBezTo>
                    <a:pt x="10353" y="15638"/>
                    <a:pt x="11377" y="16029"/>
                    <a:pt x="12400" y="16029"/>
                  </a:cubicBezTo>
                  <a:cubicBezTo>
                    <a:pt x="13424" y="16029"/>
                    <a:pt x="14448" y="15638"/>
                    <a:pt x="15231" y="14855"/>
                  </a:cubicBezTo>
                  <a:cubicBezTo>
                    <a:pt x="16797" y="13288"/>
                    <a:pt x="16797" y="10745"/>
                    <a:pt x="15231" y="9194"/>
                  </a:cubicBezTo>
                  <a:lnTo>
                    <a:pt x="7228" y="1175"/>
                  </a:lnTo>
                  <a:cubicBezTo>
                    <a:pt x="6445" y="392"/>
                    <a:pt x="5421" y="0"/>
                    <a:pt x="43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4937725" y="2590925"/>
              <a:ext cx="483525" cy="200475"/>
            </a:xfrm>
            <a:custGeom>
              <a:rect b="b" l="l" r="r" t="t"/>
              <a:pathLst>
                <a:path extrusionOk="0" h="8019" w="19341">
                  <a:moveTo>
                    <a:pt x="4002" y="0"/>
                  </a:moveTo>
                  <a:cubicBezTo>
                    <a:pt x="1800" y="0"/>
                    <a:pt x="0" y="1799"/>
                    <a:pt x="0" y="4002"/>
                  </a:cubicBezTo>
                  <a:cubicBezTo>
                    <a:pt x="0" y="6220"/>
                    <a:pt x="1800" y="8019"/>
                    <a:pt x="4002" y="8019"/>
                  </a:cubicBezTo>
                  <a:lnTo>
                    <a:pt x="15339" y="8019"/>
                  </a:lnTo>
                  <a:cubicBezTo>
                    <a:pt x="17557" y="8019"/>
                    <a:pt x="19341" y="6220"/>
                    <a:pt x="19341" y="4002"/>
                  </a:cubicBezTo>
                  <a:cubicBezTo>
                    <a:pt x="19341" y="1799"/>
                    <a:pt x="17557" y="0"/>
                    <a:pt x="15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4530200" y="1430900"/>
              <a:ext cx="419950" cy="400450"/>
            </a:xfrm>
            <a:custGeom>
              <a:rect b="b" l="l" r="r" t="t"/>
              <a:pathLst>
                <a:path extrusionOk="0" h="16018" w="16798">
                  <a:moveTo>
                    <a:pt x="12411" y="0"/>
                  </a:moveTo>
                  <a:cubicBezTo>
                    <a:pt x="11385" y="0"/>
                    <a:pt x="10361" y="392"/>
                    <a:pt x="9586" y="1175"/>
                  </a:cubicBezTo>
                  <a:lnTo>
                    <a:pt x="1567" y="9194"/>
                  </a:lnTo>
                  <a:cubicBezTo>
                    <a:pt x="1" y="10745"/>
                    <a:pt x="1" y="13288"/>
                    <a:pt x="1567" y="14855"/>
                  </a:cubicBezTo>
                  <a:cubicBezTo>
                    <a:pt x="2351" y="15630"/>
                    <a:pt x="3374" y="16018"/>
                    <a:pt x="4398" y="16018"/>
                  </a:cubicBezTo>
                  <a:cubicBezTo>
                    <a:pt x="5422" y="16018"/>
                    <a:pt x="6445" y="15630"/>
                    <a:pt x="7228" y="14855"/>
                  </a:cubicBezTo>
                  <a:lnTo>
                    <a:pt x="15247" y="6836"/>
                  </a:lnTo>
                  <a:cubicBezTo>
                    <a:pt x="16798" y="5270"/>
                    <a:pt x="16798" y="2742"/>
                    <a:pt x="15247" y="1175"/>
                  </a:cubicBezTo>
                  <a:cubicBezTo>
                    <a:pt x="14464" y="392"/>
                    <a:pt x="13436" y="0"/>
                    <a:pt x="12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9"/>
          <p:cNvGrpSpPr/>
          <p:nvPr/>
        </p:nvGrpSpPr>
        <p:grpSpPr>
          <a:xfrm>
            <a:off x="4463168" y="632509"/>
            <a:ext cx="296051" cy="527032"/>
            <a:chOff x="2390675" y="509525"/>
            <a:chExt cx="2636250" cy="4693075"/>
          </a:xfrm>
        </p:grpSpPr>
        <p:sp>
          <p:nvSpPr>
            <p:cNvPr id="287" name="Google Shape;287;p29"/>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9"/>
          <p:cNvSpPr txBox="1"/>
          <p:nvPr>
            <p:ph idx="4294967295" type="subTitle"/>
          </p:nvPr>
        </p:nvSpPr>
        <p:spPr>
          <a:xfrm>
            <a:off x="182250" y="2955625"/>
            <a:ext cx="3581400" cy="19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Training : Testing = 8:2</a:t>
            </a:r>
            <a:endParaRPr sz="1500"/>
          </a:p>
          <a:p>
            <a:pPr indent="0" lvl="0" marL="0" rtl="0" algn="l">
              <a:lnSpc>
                <a:spcPct val="100000"/>
              </a:lnSpc>
              <a:spcBef>
                <a:spcPts val="1600"/>
              </a:spcBef>
              <a:spcAft>
                <a:spcPts val="0"/>
              </a:spcAft>
              <a:buNone/>
            </a:pPr>
            <a:r>
              <a:rPr lang="en" sz="1500"/>
              <a:t>Model Selection Process: </a:t>
            </a:r>
            <a:endParaRPr sz="1500"/>
          </a:p>
          <a:p>
            <a:pPr indent="0" lvl="0" marL="0" rtl="0" algn="l">
              <a:lnSpc>
                <a:spcPct val="100000"/>
              </a:lnSpc>
              <a:spcBef>
                <a:spcPts val="0"/>
              </a:spcBef>
              <a:spcAft>
                <a:spcPts val="0"/>
              </a:spcAft>
              <a:buClr>
                <a:schemeClr val="dk1"/>
              </a:buClr>
              <a:buSzPts val="1100"/>
              <a:buFont typeface="Arial"/>
              <a:buNone/>
            </a:pPr>
            <a:r>
              <a:rPr lang="en" sz="1500"/>
              <a:t>5-fold GridSearch CV</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PERFORMANCE</a:t>
            </a:r>
            <a:endParaRPr/>
          </a:p>
        </p:txBody>
      </p:sp>
      <p:graphicFrame>
        <p:nvGraphicFramePr>
          <p:cNvPr id="300" name="Google Shape;300;p30"/>
          <p:cNvGraphicFramePr/>
          <p:nvPr/>
        </p:nvGraphicFramePr>
        <p:xfrm>
          <a:off x="720000" y="1454150"/>
          <a:ext cx="3000000" cy="3000000"/>
        </p:xfrm>
        <a:graphic>
          <a:graphicData uri="http://schemas.openxmlformats.org/drawingml/2006/table">
            <a:tbl>
              <a:tblPr>
                <a:noFill/>
                <a:tableStyleId>{4FD59D16-D7AF-4D5C-B42F-8D5C567EC7CB}</a:tableStyleId>
              </a:tblPr>
              <a:tblGrid>
                <a:gridCol w="1478650"/>
                <a:gridCol w="1432225"/>
                <a:gridCol w="1276150"/>
                <a:gridCol w="974800"/>
                <a:gridCol w="1283750"/>
                <a:gridCol w="1676850"/>
              </a:tblGrid>
              <a:tr h="483200">
                <a:tc>
                  <a:txBody>
                    <a:bodyPr/>
                    <a:lstStyle/>
                    <a:p>
                      <a:pPr indent="0" lvl="0" marL="0" rtl="0" algn="l">
                        <a:spcBef>
                          <a:spcPts val="0"/>
                        </a:spcBef>
                        <a:spcAft>
                          <a:spcPts val="0"/>
                        </a:spcAft>
                        <a:buNone/>
                      </a:pPr>
                      <a:r>
                        <a:rPr b="1" lang="en" sz="1500">
                          <a:solidFill>
                            <a:schemeClr val="lt1"/>
                          </a:solidFill>
                        </a:rPr>
                        <a:t>Target Value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Best Model</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ROC-AUC</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F-1</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Recall</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b="1" lang="en" sz="1500">
                          <a:solidFill>
                            <a:schemeClr val="lt1"/>
                          </a:solidFill>
                        </a:rPr>
                        <a:t>Accuracy Rate</a:t>
                      </a:r>
                      <a:endParaRPr b="1" sz="1500">
                        <a:solidFill>
                          <a:schemeClr val="lt1"/>
                        </a:solidFill>
                      </a:endParaRPr>
                    </a:p>
                  </a:txBody>
                  <a:tcPr marT="63500" marB="63500" marR="63500" marL="63500"/>
                </a:tc>
              </a:tr>
              <a:tr h="793850">
                <a:tc>
                  <a:txBody>
                    <a:bodyPr/>
                    <a:lstStyle/>
                    <a:p>
                      <a:pPr indent="0" lvl="0" marL="0" rtl="0" algn="l">
                        <a:spcBef>
                          <a:spcPts val="0"/>
                        </a:spcBef>
                        <a:spcAft>
                          <a:spcPts val="0"/>
                        </a:spcAft>
                        <a:buNone/>
                      </a:pPr>
                      <a:r>
                        <a:rPr b="1" lang="en" sz="1500">
                          <a:solidFill>
                            <a:schemeClr val="lt1"/>
                          </a:solidFill>
                        </a:rPr>
                        <a:t>Shooting</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Random Forest </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80%</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28%</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63.9%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80.3%</a:t>
                      </a:r>
                      <a:endParaRPr sz="1500">
                        <a:solidFill>
                          <a:schemeClr val="lt1"/>
                        </a:solidFill>
                      </a:endParaRPr>
                    </a:p>
                  </a:txBody>
                  <a:tcPr marT="63500" marB="63500" marR="63500" marL="63500"/>
                </a:tc>
              </a:tr>
              <a:tr h="483200">
                <a:tc>
                  <a:txBody>
                    <a:bodyPr/>
                    <a:lstStyle/>
                    <a:p>
                      <a:pPr indent="0" lvl="0" marL="0" rtl="0" algn="l">
                        <a:spcBef>
                          <a:spcPts val="0"/>
                        </a:spcBef>
                        <a:spcAft>
                          <a:spcPts val="0"/>
                        </a:spcAft>
                        <a:buNone/>
                      </a:pPr>
                      <a:r>
                        <a:rPr b="1" lang="en" sz="1500">
                          <a:solidFill>
                            <a:schemeClr val="lt1"/>
                          </a:solidFill>
                        </a:rPr>
                        <a:t>Violence</a:t>
                      </a:r>
                      <a:endParaRPr b="1"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XGBoost</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59.8%</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19.3%</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52.5%</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60.7%</a:t>
                      </a:r>
                      <a:endParaRPr sz="1500">
                        <a:solidFill>
                          <a:schemeClr val="lt1"/>
                        </a:solidFill>
                      </a:endParaRPr>
                    </a:p>
                  </a:txBody>
                  <a:tcPr marT="63500" marB="63500" marR="63500" marL="63500"/>
                </a:tc>
              </a:tr>
              <a:tr h="483200">
                <a:tc>
                  <a:txBody>
                    <a:bodyPr/>
                    <a:lstStyle/>
                    <a:p>
                      <a:pPr indent="0" lvl="0" marL="0" rtl="0" algn="l">
                        <a:spcBef>
                          <a:spcPts val="0"/>
                        </a:spcBef>
                        <a:spcAft>
                          <a:spcPts val="0"/>
                        </a:spcAft>
                        <a:buNone/>
                      </a:pPr>
                      <a:r>
                        <a:rPr b="1" lang="en" sz="1500">
                          <a:solidFill>
                            <a:schemeClr val="lt1"/>
                          </a:solidFill>
                        </a:rPr>
                        <a:t>Property</a:t>
                      </a:r>
                      <a:endParaRPr b="1" sz="1500">
                        <a:solidFill>
                          <a:schemeClr val="lt1"/>
                        </a:solidFill>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 sz="1500">
                          <a:solidFill>
                            <a:schemeClr val="lt1"/>
                          </a:solidFill>
                        </a:rPr>
                        <a:t>XGBoost</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64.4%</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48.7%</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57.5%</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61.8%</a:t>
                      </a:r>
                      <a:endParaRPr sz="1500">
                        <a:solidFill>
                          <a:schemeClr val="lt1"/>
                        </a:solidFill>
                      </a:endParaRPr>
                    </a:p>
                  </a:txBody>
                  <a:tcPr marT="63500" marB="63500" marR="63500" marL="63500"/>
                </a:tc>
              </a:tr>
              <a:tr h="793850">
                <a:tc>
                  <a:txBody>
                    <a:bodyPr/>
                    <a:lstStyle/>
                    <a:p>
                      <a:pPr indent="0" lvl="0" marL="0" rtl="0" algn="l">
                        <a:spcBef>
                          <a:spcPts val="0"/>
                        </a:spcBef>
                        <a:spcAft>
                          <a:spcPts val="0"/>
                        </a:spcAft>
                        <a:buNone/>
                      </a:pPr>
                      <a:r>
                        <a:rPr b="1" lang="en" sz="1500">
                          <a:solidFill>
                            <a:schemeClr val="lt1"/>
                          </a:solidFill>
                        </a:rPr>
                        <a:t>Other Trivial</a:t>
                      </a:r>
                      <a:endParaRPr b="1" sz="1500">
                        <a:solidFill>
                          <a:schemeClr val="lt1"/>
                        </a:solidFill>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 sz="1500">
                          <a:solidFill>
                            <a:schemeClr val="lt1"/>
                          </a:solidFill>
                        </a:rPr>
                        <a:t>Random Forest</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65%</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74.9%</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89.8%</a:t>
                      </a:r>
                      <a:endParaRPr sz="1500">
                        <a:solidFill>
                          <a:schemeClr val="lt1"/>
                        </a:solidFill>
                      </a:endParaRPr>
                    </a:p>
                  </a:txBody>
                  <a:tcPr marT="63500" marB="63500" marR="63500" marL="63500"/>
                </a:tc>
                <a:tc>
                  <a:txBody>
                    <a:bodyPr/>
                    <a:lstStyle/>
                    <a:p>
                      <a:pPr indent="0" lvl="0" marL="0" rtl="0" algn="l">
                        <a:spcBef>
                          <a:spcPts val="0"/>
                        </a:spcBef>
                        <a:spcAft>
                          <a:spcPts val="0"/>
                        </a:spcAft>
                        <a:buNone/>
                      </a:pPr>
                      <a:r>
                        <a:rPr lang="en" sz="1500">
                          <a:solidFill>
                            <a:schemeClr val="lt1"/>
                          </a:solidFill>
                        </a:rPr>
                        <a:t>64.2%</a:t>
                      </a:r>
                      <a:endParaRPr sz="1500">
                        <a:solidFill>
                          <a:schemeClr val="lt1"/>
                        </a:solidFill>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1"/>
          <p:cNvSpPr/>
          <p:nvPr/>
        </p:nvSpPr>
        <p:spPr>
          <a:xfrm>
            <a:off x="1772225" y="183325"/>
            <a:ext cx="3167400" cy="2882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06" name="Google Shape;306;p31"/>
          <p:cNvSpPr txBox="1"/>
          <p:nvPr>
            <p:ph idx="4294967295" type="ctrTitle"/>
          </p:nvPr>
        </p:nvSpPr>
        <p:spPr>
          <a:xfrm>
            <a:off x="1827225" y="681475"/>
            <a:ext cx="4517700" cy="10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RESULT</a:t>
            </a:r>
            <a:endParaRPr sz="4500"/>
          </a:p>
          <a:p>
            <a:pPr indent="0" lvl="0" marL="0" rtl="0" algn="l">
              <a:spcBef>
                <a:spcPts val="0"/>
              </a:spcBef>
              <a:spcAft>
                <a:spcPts val="0"/>
              </a:spcAft>
              <a:buNone/>
            </a:pPr>
            <a:r>
              <a:rPr lang="en" sz="4500"/>
              <a:t>AND</a:t>
            </a:r>
            <a:endParaRPr sz="4500"/>
          </a:p>
          <a:p>
            <a:pPr indent="0" lvl="0" marL="0" rtl="0" algn="l">
              <a:spcBef>
                <a:spcPts val="0"/>
              </a:spcBef>
              <a:spcAft>
                <a:spcPts val="0"/>
              </a:spcAft>
              <a:buNone/>
            </a:pPr>
            <a:r>
              <a:rPr lang="en" sz="4500"/>
              <a:t>INTERPRETATION</a:t>
            </a:r>
            <a:endParaRPr sz="4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ctrTitle"/>
          </p:nvPr>
        </p:nvSpPr>
        <p:spPr>
          <a:xfrm>
            <a:off x="389350" y="405525"/>
            <a:ext cx="22008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IMPORTANCE </a:t>
            </a:r>
            <a:endParaRPr/>
          </a:p>
          <a:p>
            <a:pPr indent="0" lvl="0" marL="0" rtl="0" algn="l">
              <a:spcBef>
                <a:spcPts val="0"/>
              </a:spcBef>
              <a:spcAft>
                <a:spcPts val="0"/>
              </a:spcAft>
              <a:buNone/>
            </a:pPr>
            <a:r>
              <a:rPr lang="en"/>
              <a:t>- METHODOLOGY</a:t>
            </a:r>
            <a:endParaRPr/>
          </a:p>
        </p:txBody>
      </p:sp>
      <p:sp>
        <p:nvSpPr>
          <p:cNvPr id="312" name="Google Shape;312;p32"/>
          <p:cNvSpPr txBox="1"/>
          <p:nvPr>
            <p:ph idx="1" type="body"/>
          </p:nvPr>
        </p:nvSpPr>
        <p:spPr>
          <a:xfrm>
            <a:off x="711600" y="1274925"/>
            <a:ext cx="4266600" cy="3199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latin typeface="Lato"/>
                <a:ea typeface="Lato"/>
                <a:cs typeface="Lato"/>
                <a:sym typeface="Lato"/>
              </a:rPr>
              <a:t>Global Importance</a:t>
            </a:r>
            <a:endParaRPr b="1">
              <a:latin typeface="Lato"/>
              <a:ea typeface="Lato"/>
              <a:cs typeface="Lato"/>
              <a:sym typeface="Lato"/>
            </a:endParaRPr>
          </a:p>
          <a:p>
            <a:pPr indent="-342900" lvl="0" marL="457200" rtl="0" algn="l">
              <a:spcBef>
                <a:spcPts val="1600"/>
              </a:spcBef>
              <a:spcAft>
                <a:spcPts val="0"/>
              </a:spcAft>
              <a:buSzPts val="1800"/>
              <a:buChar char="-"/>
            </a:pPr>
            <a:r>
              <a:rPr lang="en"/>
              <a:t>Logistic Regression : Coefficients 					</a:t>
            </a:r>
            <a:endParaRPr/>
          </a:p>
          <a:p>
            <a:pPr indent="-342900" lvl="0" marL="457200" rtl="0" algn="l">
              <a:spcBef>
                <a:spcPts val="0"/>
              </a:spcBef>
              <a:spcAft>
                <a:spcPts val="0"/>
              </a:spcAft>
              <a:buSzPts val="1800"/>
              <a:buChar char="-"/>
            </a:pPr>
            <a:r>
              <a:rPr lang="en"/>
              <a:t>Random Forests: Mean decrease in Gini</a:t>
            </a:r>
            <a:endParaRPr/>
          </a:p>
          <a:p>
            <a:pPr indent="-342900" lvl="0" marL="457200" rtl="0" algn="l">
              <a:spcBef>
                <a:spcPts val="0"/>
              </a:spcBef>
              <a:spcAft>
                <a:spcPts val="0"/>
              </a:spcAft>
              <a:buSzPts val="1800"/>
              <a:buChar char="-"/>
            </a:pPr>
            <a:r>
              <a:rPr lang="en"/>
              <a:t>XGBoost:  Gain, Weight, Cover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b="1" lang="en">
                <a:latin typeface="Lato"/>
                <a:ea typeface="Lato"/>
                <a:cs typeface="Lato"/>
                <a:sym typeface="Lato"/>
              </a:rPr>
              <a:t>Local Importance</a:t>
            </a:r>
            <a:endParaRPr b="1">
              <a:latin typeface="Lato"/>
              <a:ea typeface="Lato"/>
              <a:cs typeface="Lato"/>
              <a:sym typeface="Lato"/>
            </a:endParaRPr>
          </a:p>
          <a:p>
            <a:pPr indent="-342900" lvl="0" marL="457200" rtl="0" algn="l">
              <a:spcBef>
                <a:spcPts val="1600"/>
              </a:spcBef>
              <a:spcAft>
                <a:spcPts val="0"/>
              </a:spcAft>
              <a:buSzPts val="1800"/>
              <a:buChar char="-"/>
            </a:pPr>
            <a:r>
              <a:rPr lang="en"/>
              <a:t>LIME (Local Interpretable Model-agnostic Explanations)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3" name="Google Shape;313;p32"/>
          <p:cNvPicPr preferRelativeResize="0"/>
          <p:nvPr/>
        </p:nvPicPr>
        <p:blipFill>
          <a:blip r:embed="rId3">
            <a:alphaModFix/>
          </a:blip>
          <a:stretch>
            <a:fillRect/>
          </a:stretch>
        </p:blipFill>
        <p:spPr>
          <a:xfrm>
            <a:off x="6143275" y="1000350"/>
            <a:ext cx="1746650" cy="1839450"/>
          </a:xfrm>
          <a:prstGeom prst="rect">
            <a:avLst/>
          </a:prstGeom>
          <a:noFill/>
          <a:ln>
            <a:noFill/>
          </a:ln>
        </p:spPr>
      </p:pic>
      <p:pic>
        <p:nvPicPr>
          <p:cNvPr id="314" name="Google Shape;314;p32"/>
          <p:cNvPicPr preferRelativeResize="0"/>
          <p:nvPr/>
        </p:nvPicPr>
        <p:blipFill>
          <a:blip r:embed="rId4">
            <a:alphaModFix/>
          </a:blip>
          <a:stretch>
            <a:fillRect/>
          </a:stretch>
        </p:blipFill>
        <p:spPr>
          <a:xfrm>
            <a:off x="4857400" y="3573500"/>
            <a:ext cx="3400425" cy="1496850"/>
          </a:xfrm>
          <a:prstGeom prst="rect">
            <a:avLst/>
          </a:prstGeom>
          <a:noFill/>
          <a:ln>
            <a:noFill/>
          </a:ln>
        </p:spPr>
      </p:pic>
      <p:sp>
        <p:nvSpPr>
          <p:cNvPr id="315" name="Google Shape;315;p32"/>
          <p:cNvSpPr txBox="1"/>
          <p:nvPr/>
        </p:nvSpPr>
        <p:spPr>
          <a:xfrm>
            <a:off x="3277675" y="1631263"/>
            <a:ext cx="2865600" cy="867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Open Sans"/>
              <a:buChar char="-"/>
            </a:pPr>
            <a:r>
              <a:rPr lang="en" sz="1100">
                <a:solidFill>
                  <a:schemeClr val="lt1"/>
                </a:solidFill>
                <a:latin typeface="Lato Light"/>
                <a:ea typeface="Lato Light"/>
                <a:cs typeface="Lato Light"/>
                <a:sym typeface="Lato Light"/>
              </a:rPr>
              <a:t>SHAP values: Summary Plot to get top features + Dependence Plots for each feature</a:t>
            </a:r>
            <a:endParaRPr>
              <a:solidFill>
                <a:schemeClr val="lt1"/>
              </a:solidFill>
              <a:latin typeface="Lato Light"/>
              <a:ea typeface="Lato Light"/>
              <a:cs typeface="Lato Light"/>
              <a:sym typeface="Lato Light"/>
            </a:endParaRPr>
          </a:p>
        </p:txBody>
      </p:sp>
      <p:sp>
        <p:nvSpPr>
          <p:cNvPr id="316" name="Google Shape;316;p32"/>
          <p:cNvSpPr txBox="1"/>
          <p:nvPr/>
        </p:nvSpPr>
        <p:spPr>
          <a:xfrm>
            <a:off x="5672625" y="405525"/>
            <a:ext cx="2865600" cy="548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lang="en" sz="1100">
                <a:solidFill>
                  <a:schemeClr val="lt1"/>
                </a:solidFill>
                <a:latin typeface="Lato Light"/>
                <a:ea typeface="Lato Light"/>
                <a:cs typeface="Lato Light"/>
                <a:sym typeface="Lato Light"/>
              </a:rPr>
              <a:t>Windspeed V.S. SHAP values for Violent Crimes</a:t>
            </a:r>
            <a:endParaRPr>
              <a:solidFill>
                <a:schemeClr val="lt1"/>
              </a:solidFill>
              <a:latin typeface="Lato Light"/>
              <a:ea typeface="Lato Light"/>
              <a:cs typeface="Lato Light"/>
              <a:sym typeface="Lato Light"/>
            </a:endParaRPr>
          </a:p>
        </p:txBody>
      </p:sp>
      <p:sp>
        <p:nvSpPr>
          <p:cNvPr id="317" name="Google Shape;317;p32"/>
          <p:cNvSpPr txBox="1"/>
          <p:nvPr/>
        </p:nvSpPr>
        <p:spPr>
          <a:xfrm>
            <a:off x="5198650" y="3175600"/>
            <a:ext cx="2865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100">
                <a:solidFill>
                  <a:schemeClr val="lt1"/>
                </a:solidFill>
                <a:latin typeface="Lato Light"/>
                <a:ea typeface="Lato Light"/>
                <a:cs typeface="Lato Light"/>
                <a:sym typeface="Lato Light"/>
              </a:rPr>
              <a:t>LIME - Violent Crime Incidence Prediction </a:t>
            </a:r>
            <a:endParaRPr>
              <a:solidFill>
                <a:schemeClr val="lt1"/>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ph type="ctrTitle"/>
          </p:nvPr>
        </p:nvSpPr>
        <p:spPr>
          <a:xfrm>
            <a:off x="472000" y="396350"/>
            <a:ext cx="1925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IMPORTANCE </a:t>
            </a:r>
            <a:endParaRPr/>
          </a:p>
          <a:p>
            <a:pPr indent="0" lvl="0" marL="0" rtl="0" algn="l">
              <a:spcBef>
                <a:spcPts val="0"/>
              </a:spcBef>
              <a:spcAft>
                <a:spcPts val="0"/>
              </a:spcAft>
              <a:buNone/>
            </a:pPr>
            <a:r>
              <a:rPr lang="en"/>
              <a:t>- SUMMARY</a:t>
            </a:r>
            <a:endParaRPr/>
          </a:p>
        </p:txBody>
      </p:sp>
      <p:sp>
        <p:nvSpPr>
          <p:cNvPr id="323" name="Google Shape;323;p33"/>
          <p:cNvSpPr txBox="1"/>
          <p:nvPr>
            <p:ph idx="1" type="body"/>
          </p:nvPr>
        </p:nvSpPr>
        <p:spPr>
          <a:xfrm>
            <a:off x="718250" y="1412700"/>
            <a:ext cx="77208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Lato"/>
                <a:ea typeface="Lato"/>
                <a:cs typeface="Lato"/>
                <a:sym typeface="Lato"/>
              </a:rPr>
              <a:t>Shared Features</a:t>
            </a:r>
            <a:r>
              <a:rPr lang="en" sz="1500"/>
              <a:t>:  </a:t>
            </a:r>
            <a:r>
              <a:rPr b="1" lang="en" sz="1500">
                <a:solidFill>
                  <a:srgbClr val="FF9900"/>
                </a:solidFill>
                <a:latin typeface="Lato"/>
                <a:ea typeface="Lato"/>
                <a:cs typeface="Lato"/>
                <a:sym typeface="Lato"/>
              </a:rPr>
              <a:t>Time</a:t>
            </a:r>
            <a:r>
              <a:rPr lang="en" sz="1500"/>
              <a:t> (Night, Non-busy hours..), </a:t>
            </a:r>
            <a:r>
              <a:rPr b="1" lang="en" sz="1500">
                <a:solidFill>
                  <a:srgbClr val="FF9900"/>
                </a:solidFill>
                <a:latin typeface="Lato"/>
                <a:ea typeface="Lato"/>
                <a:cs typeface="Lato"/>
                <a:sym typeface="Lato"/>
              </a:rPr>
              <a:t>Distance from crowd</a:t>
            </a:r>
            <a:r>
              <a:rPr lang="en" sz="1500"/>
              <a:t> (avg load on and load off, distance &amp; number of streetlights…), </a:t>
            </a:r>
            <a:r>
              <a:rPr b="1" lang="en" sz="1500">
                <a:solidFill>
                  <a:srgbClr val="FF9900"/>
                </a:solidFill>
                <a:latin typeface="Lato"/>
                <a:ea typeface="Lato"/>
                <a:cs typeface="Lato"/>
                <a:sym typeface="Lato"/>
              </a:rPr>
              <a:t>Neighborhood Affluence</a:t>
            </a:r>
            <a:r>
              <a:rPr lang="en" sz="1500"/>
              <a:t> (Years of houses built, Income…)</a:t>
            </a:r>
            <a:endParaRPr sz="1500"/>
          </a:p>
          <a:p>
            <a:pPr indent="0" lvl="0" marL="0" rtl="0" algn="l">
              <a:spcBef>
                <a:spcPts val="1600"/>
              </a:spcBef>
              <a:spcAft>
                <a:spcPts val="0"/>
              </a:spcAft>
              <a:buNone/>
            </a:pPr>
            <a:r>
              <a:rPr b="1" lang="en" sz="1500">
                <a:latin typeface="Lato"/>
                <a:ea typeface="Lato"/>
                <a:cs typeface="Lato"/>
                <a:sym typeface="Lato"/>
              </a:rPr>
              <a:t>Shooting</a:t>
            </a:r>
            <a:r>
              <a:rPr lang="en" sz="1500"/>
              <a:t>: Dependent on nearby traffic and street lights, </a:t>
            </a:r>
            <a:r>
              <a:rPr lang="en" sz="1500">
                <a:solidFill>
                  <a:srgbClr val="FFFF00"/>
                </a:solidFill>
              </a:rPr>
              <a:t>education and household types</a:t>
            </a:r>
            <a:endParaRPr sz="1500">
              <a:solidFill>
                <a:srgbClr val="FFFF00"/>
              </a:solidFill>
            </a:endParaRPr>
          </a:p>
          <a:p>
            <a:pPr indent="0" lvl="0" marL="0" rtl="0" algn="l">
              <a:spcBef>
                <a:spcPts val="1600"/>
              </a:spcBef>
              <a:spcAft>
                <a:spcPts val="0"/>
              </a:spcAft>
              <a:buNone/>
            </a:pPr>
            <a:r>
              <a:rPr b="1" lang="en" sz="1500">
                <a:latin typeface="Lato"/>
                <a:ea typeface="Lato"/>
                <a:cs typeface="Lato"/>
                <a:sym typeface="Lato"/>
              </a:rPr>
              <a:t>Violence</a:t>
            </a:r>
            <a:r>
              <a:rPr lang="en" sz="1500"/>
              <a:t>: Highly time dependent, </a:t>
            </a:r>
            <a:r>
              <a:rPr lang="en" sz="1500">
                <a:solidFill>
                  <a:srgbClr val="FFFF00"/>
                </a:solidFill>
              </a:rPr>
              <a:t>Weather (higher temperature, less extreme weather)</a:t>
            </a:r>
            <a:endParaRPr sz="1500">
              <a:solidFill>
                <a:srgbClr val="FFFF00"/>
              </a:solidFill>
            </a:endParaRPr>
          </a:p>
          <a:p>
            <a:pPr indent="0" lvl="0" marL="0" rtl="0" algn="l">
              <a:spcBef>
                <a:spcPts val="1600"/>
              </a:spcBef>
              <a:spcAft>
                <a:spcPts val="0"/>
              </a:spcAft>
              <a:buNone/>
            </a:pPr>
            <a:r>
              <a:rPr b="1" lang="en" sz="1500">
                <a:latin typeface="Lato"/>
                <a:ea typeface="Lato"/>
                <a:cs typeface="Lato"/>
                <a:sym typeface="Lato"/>
              </a:rPr>
              <a:t>Property</a:t>
            </a:r>
            <a:r>
              <a:rPr lang="en" sz="1500"/>
              <a:t>: Very dependent on time and distances from streetlights and traffic, </a:t>
            </a:r>
            <a:r>
              <a:rPr lang="en" sz="1500">
                <a:solidFill>
                  <a:srgbClr val="FFFF00"/>
                </a:solidFill>
              </a:rPr>
              <a:t>local residential structures (living alone)</a:t>
            </a:r>
            <a:endParaRPr sz="1500">
              <a:solidFill>
                <a:srgbClr val="FFFF00"/>
              </a:solidFill>
            </a:endParaRPr>
          </a:p>
          <a:p>
            <a:pPr indent="0" lvl="0" marL="0" rtl="0" algn="l">
              <a:spcBef>
                <a:spcPts val="1600"/>
              </a:spcBef>
              <a:spcAft>
                <a:spcPts val="0"/>
              </a:spcAft>
              <a:buNone/>
            </a:pPr>
            <a:r>
              <a:rPr b="1" lang="en" sz="1500">
                <a:latin typeface="Lato"/>
                <a:ea typeface="Lato"/>
                <a:cs typeface="Lato"/>
                <a:sym typeface="Lato"/>
              </a:rPr>
              <a:t>Other Trivial</a:t>
            </a:r>
            <a:r>
              <a:rPr lang="en" sz="1500"/>
              <a:t>: Most dependent on nearby crowd</a:t>
            </a:r>
            <a:endParaRPr sz="1500"/>
          </a:p>
          <a:p>
            <a:pPr indent="0" lvl="0" marL="0" rtl="0" algn="l">
              <a:spcBef>
                <a:spcPts val="1600"/>
              </a:spcBef>
              <a:spcAft>
                <a:spcPts val="160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4"/>
          <p:cNvSpPr/>
          <p:nvPr/>
        </p:nvSpPr>
        <p:spPr>
          <a:xfrm>
            <a:off x="5419050" y="267650"/>
            <a:ext cx="3167400" cy="2882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29" name="Google Shape;329;p34">
            <a:hlinkClick/>
          </p:cNvPr>
          <p:cNvSpPr txBox="1"/>
          <p:nvPr>
            <p:ph idx="4294967295" type="ctrTitle"/>
          </p:nvPr>
        </p:nvSpPr>
        <p:spPr>
          <a:xfrm>
            <a:off x="5643900" y="946100"/>
            <a:ext cx="30234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STRENGTHs, LIMITATIONs, AND FUTURE WORK</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idx="1" type="subTitle"/>
          </p:nvPr>
        </p:nvSpPr>
        <p:spPr>
          <a:xfrm>
            <a:off x="342350" y="836350"/>
            <a:ext cx="3889200" cy="23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2100" lvl="0" marL="457200" rtl="0" algn="l">
              <a:spcBef>
                <a:spcPts val="1600"/>
              </a:spcBef>
              <a:spcAft>
                <a:spcPts val="0"/>
              </a:spcAft>
              <a:buSzPts val="1000"/>
              <a:buChar char="●"/>
            </a:pPr>
            <a:r>
              <a:rPr lang="en"/>
              <a:t>We intentionally disregard race as an input variable to avoid racial discriminations.</a:t>
            </a:r>
            <a:endParaRPr/>
          </a:p>
          <a:p>
            <a:pPr indent="-292100" lvl="0" marL="457200" rtl="0" algn="l">
              <a:spcBef>
                <a:spcPts val="0"/>
              </a:spcBef>
              <a:spcAft>
                <a:spcPts val="0"/>
              </a:spcAft>
              <a:buSzPts val="1000"/>
              <a:buChar char="●"/>
            </a:pPr>
            <a:r>
              <a:rPr lang="en"/>
              <a:t>We provide in-depth feature importance analysis to understand the factors behind all the different types of crime.</a:t>
            </a:r>
            <a:endParaRPr/>
          </a:p>
        </p:txBody>
      </p:sp>
      <p:sp>
        <p:nvSpPr>
          <p:cNvPr id="335" name="Google Shape;335;p35"/>
          <p:cNvSpPr txBox="1"/>
          <p:nvPr>
            <p:ph idx="3" type="ctrTitle"/>
          </p:nvPr>
        </p:nvSpPr>
        <p:spPr>
          <a:xfrm>
            <a:off x="5227775" y="410825"/>
            <a:ext cx="3024900" cy="57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336" name="Google Shape;336;p35"/>
          <p:cNvSpPr txBox="1"/>
          <p:nvPr>
            <p:ph type="ctrTitle"/>
          </p:nvPr>
        </p:nvSpPr>
        <p:spPr>
          <a:xfrm>
            <a:off x="416150" y="410825"/>
            <a:ext cx="3741600" cy="57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337" name="Google Shape;337;p35"/>
          <p:cNvSpPr txBox="1"/>
          <p:nvPr>
            <p:ph idx="2" type="subTitle"/>
          </p:nvPr>
        </p:nvSpPr>
        <p:spPr>
          <a:xfrm>
            <a:off x="4937975" y="836350"/>
            <a:ext cx="3604500" cy="31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lang="en"/>
              <a:t>Selection Bias: </a:t>
            </a:r>
            <a:endParaRPr/>
          </a:p>
          <a:p>
            <a:pPr indent="-317500" lvl="1" marL="914400" rtl="0" algn="l">
              <a:spcBef>
                <a:spcPts val="0"/>
              </a:spcBef>
              <a:spcAft>
                <a:spcPts val="0"/>
              </a:spcAft>
              <a:buSzPts val="1400"/>
              <a:buChar char="○"/>
            </a:pPr>
            <a:r>
              <a:rPr lang="en" sz="1400"/>
              <a:t>selection of variables</a:t>
            </a:r>
            <a:endParaRPr sz="1400"/>
          </a:p>
          <a:p>
            <a:pPr indent="-317500" lvl="1" marL="914400" rtl="0" algn="l">
              <a:spcBef>
                <a:spcPts val="0"/>
              </a:spcBef>
              <a:spcAft>
                <a:spcPts val="0"/>
              </a:spcAft>
              <a:buSzPts val="1400"/>
              <a:buChar char="○"/>
            </a:pPr>
            <a:r>
              <a:rPr lang="en" sz="1400"/>
              <a:t>datasource</a:t>
            </a:r>
            <a:endParaRPr sz="1400"/>
          </a:p>
          <a:p>
            <a:pPr indent="-317500" lvl="0" marL="457200" rtl="0" algn="l">
              <a:spcBef>
                <a:spcPts val="0"/>
              </a:spcBef>
              <a:spcAft>
                <a:spcPts val="0"/>
              </a:spcAft>
              <a:buSzPts val="1400"/>
              <a:buChar char="●"/>
            </a:pPr>
            <a:r>
              <a:rPr lang="en"/>
              <a:t>Modeling and metrics</a:t>
            </a:r>
            <a:endParaRPr/>
          </a:p>
          <a:p>
            <a:pPr indent="-317500" lvl="1" marL="914400" rtl="0" algn="l">
              <a:spcBef>
                <a:spcPts val="0"/>
              </a:spcBef>
              <a:spcAft>
                <a:spcPts val="0"/>
              </a:spcAft>
              <a:buSzPts val="1400"/>
              <a:buChar char="○"/>
            </a:pPr>
            <a:r>
              <a:rPr lang="en" sz="1400"/>
              <a:t>limited number of models</a:t>
            </a:r>
            <a:endParaRPr sz="1400"/>
          </a:p>
          <a:p>
            <a:pPr indent="-317500" lvl="1" marL="914400" rtl="0" algn="l">
              <a:spcBef>
                <a:spcPts val="0"/>
              </a:spcBef>
              <a:spcAft>
                <a:spcPts val="0"/>
              </a:spcAft>
              <a:buSzPts val="1400"/>
              <a:buChar char="○"/>
            </a:pPr>
            <a:r>
              <a:rPr lang="en" sz="1400"/>
              <a:t>limited hyperparameter tuning</a:t>
            </a:r>
            <a:endParaRPr/>
          </a:p>
          <a:p>
            <a:pPr indent="-317500" lvl="1" marL="914400" rtl="0" algn="l">
              <a:spcBef>
                <a:spcPts val="0"/>
              </a:spcBef>
              <a:spcAft>
                <a:spcPts val="0"/>
              </a:spcAft>
              <a:buSzPts val="1400"/>
              <a:buChar char="○"/>
            </a:pPr>
            <a:r>
              <a:rPr lang="en" sz="1400"/>
              <a:t>limited selection of metrics</a:t>
            </a:r>
            <a:endParaRPr/>
          </a:p>
          <a:p>
            <a:pPr indent="0" lvl="0" marL="0" rtl="0" algn="l">
              <a:spcBef>
                <a:spcPts val="0"/>
              </a:spcBef>
              <a:spcAft>
                <a:spcPts val="1600"/>
              </a:spcAft>
              <a:buNone/>
            </a:pPr>
            <a:r>
              <a:rPr lang="en" sz="1200"/>
              <a:t> </a:t>
            </a:r>
            <a:endParaRPr sz="1200"/>
          </a:p>
        </p:txBody>
      </p:sp>
      <p:pic>
        <p:nvPicPr>
          <p:cNvPr id="338" name="Google Shape;338;p35"/>
          <p:cNvPicPr preferRelativeResize="0"/>
          <p:nvPr/>
        </p:nvPicPr>
        <p:blipFill>
          <a:blip r:embed="rId3">
            <a:alphaModFix/>
          </a:blip>
          <a:stretch>
            <a:fillRect/>
          </a:stretch>
        </p:blipFill>
        <p:spPr>
          <a:xfrm>
            <a:off x="1796460" y="4143500"/>
            <a:ext cx="981000" cy="1775350"/>
          </a:xfrm>
          <a:prstGeom prst="rect">
            <a:avLst/>
          </a:prstGeom>
          <a:noFill/>
          <a:ln>
            <a:noFill/>
          </a:ln>
        </p:spPr>
      </p:pic>
      <p:pic>
        <p:nvPicPr>
          <p:cNvPr id="339" name="Google Shape;339;p35"/>
          <p:cNvPicPr preferRelativeResize="0"/>
          <p:nvPr/>
        </p:nvPicPr>
        <p:blipFill>
          <a:blip r:embed="rId4">
            <a:alphaModFix/>
          </a:blip>
          <a:stretch>
            <a:fillRect/>
          </a:stretch>
        </p:blipFill>
        <p:spPr>
          <a:xfrm>
            <a:off x="6412000" y="4027575"/>
            <a:ext cx="884150" cy="2922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ctrTitle"/>
          </p:nvPr>
        </p:nvSpPr>
        <p:spPr>
          <a:xfrm>
            <a:off x="720000" y="377975"/>
            <a:ext cx="12492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45" name="Google Shape;345;p36"/>
          <p:cNvSpPr txBox="1"/>
          <p:nvPr>
            <p:ph idx="2" type="title"/>
          </p:nvPr>
        </p:nvSpPr>
        <p:spPr>
          <a:xfrm>
            <a:off x="1075075" y="1200900"/>
            <a:ext cx="2836200" cy="2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INCLUSION OF MORE DATASET</a:t>
            </a:r>
            <a:endParaRPr/>
          </a:p>
        </p:txBody>
      </p:sp>
      <p:sp>
        <p:nvSpPr>
          <p:cNvPr id="346" name="Google Shape;346;p36"/>
          <p:cNvSpPr txBox="1"/>
          <p:nvPr>
            <p:ph idx="1" type="subTitle"/>
          </p:nvPr>
        </p:nvSpPr>
        <p:spPr>
          <a:xfrm>
            <a:off x="1705475" y="1438600"/>
            <a:ext cx="2224200" cy="42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Possible variables: religious characteristic  </a:t>
            </a:r>
            <a:endParaRPr/>
          </a:p>
        </p:txBody>
      </p:sp>
      <p:sp>
        <p:nvSpPr>
          <p:cNvPr id="347" name="Google Shape;347;p36"/>
          <p:cNvSpPr txBox="1"/>
          <p:nvPr>
            <p:ph idx="3" type="title"/>
          </p:nvPr>
        </p:nvSpPr>
        <p:spPr>
          <a:xfrm>
            <a:off x="569150" y="2039100"/>
            <a:ext cx="3342000" cy="2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COMPARISON OF DIFFERENT CITIES</a:t>
            </a:r>
            <a:endParaRPr/>
          </a:p>
        </p:txBody>
      </p:sp>
      <p:sp>
        <p:nvSpPr>
          <p:cNvPr id="348" name="Google Shape;348;p36"/>
          <p:cNvSpPr txBox="1"/>
          <p:nvPr>
            <p:ph idx="4" type="subTitle"/>
          </p:nvPr>
        </p:nvSpPr>
        <p:spPr>
          <a:xfrm>
            <a:off x="358355" y="2276800"/>
            <a:ext cx="3571500" cy="42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BOSTON vs. NEW YORK vs. SAN FRANCISCO</a:t>
            </a:r>
            <a:endParaRPr/>
          </a:p>
        </p:txBody>
      </p:sp>
      <p:sp>
        <p:nvSpPr>
          <p:cNvPr id="349" name="Google Shape;349;p36"/>
          <p:cNvSpPr txBox="1"/>
          <p:nvPr>
            <p:ph idx="5" type="title"/>
          </p:nvPr>
        </p:nvSpPr>
        <p:spPr>
          <a:xfrm>
            <a:off x="168650" y="2877300"/>
            <a:ext cx="3742500" cy="2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CAUSAL &amp; COUNTERFACTUAL ANALYSIS</a:t>
            </a:r>
            <a:endParaRPr/>
          </a:p>
        </p:txBody>
      </p:sp>
      <p:sp>
        <p:nvSpPr>
          <p:cNvPr id="350" name="Google Shape;350;p36"/>
          <p:cNvSpPr txBox="1"/>
          <p:nvPr>
            <p:ph idx="6" type="subTitle"/>
          </p:nvPr>
        </p:nvSpPr>
        <p:spPr>
          <a:xfrm>
            <a:off x="664029" y="3115000"/>
            <a:ext cx="3265800" cy="42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To strengthen causal argument</a:t>
            </a:r>
            <a:endParaRPr/>
          </a:p>
        </p:txBody>
      </p:sp>
      <p:sp>
        <p:nvSpPr>
          <p:cNvPr id="351" name="Google Shape;351;p36"/>
          <p:cNvSpPr txBox="1"/>
          <p:nvPr>
            <p:ph idx="7" type="title"/>
          </p:nvPr>
        </p:nvSpPr>
        <p:spPr>
          <a:xfrm>
            <a:off x="720000" y="3715500"/>
            <a:ext cx="3191400" cy="2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PREDICTIVE ANALYSIS</a:t>
            </a:r>
            <a:endParaRPr/>
          </a:p>
        </p:txBody>
      </p:sp>
      <p:sp>
        <p:nvSpPr>
          <p:cNvPr id="352" name="Google Shape;352;p36"/>
          <p:cNvSpPr txBox="1"/>
          <p:nvPr>
            <p:ph idx="8" type="subTitle"/>
          </p:nvPr>
        </p:nvSpPr>
        <p:spPr>
          <a:xfrm>
            <a:off x="587829" y="3953200"/>
            <a:ext cx="3342000" cy="42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Identify future outcomes to reduce risks</a:t>
            </a:r>
            <a:endParaRPr/>
          </a:p>
          <a:p>
            <a:pPr indent="0" lvl="0" marL="0" rtl="0" algn="r">
              <a:spcBef>
                <a:spcPts val="1600"/>
              </a:spcBef>
              <a:spcAft>
                <a:spcPts val="1600"/>
              </a:spcAft>
              <a:buNone/>
            </a:pPr>
            <a:r>
              <a:t/>
            </a:r>
            <a:endParaRPr/>
          </a:p>
        </p:txBody>
      </p:sp>
      <p:cxnSp>
        <p:nvCxnSpPr>
          <p:cNvPr id="353" name="Google Shape;353;p36"/>
          <p:cNvCxnSpPr/>
          <p:nvPr/>
        </p:nvCxnSpPr>
        <p:spPr>
          <a:xfrm flipH="1">
            <a:off x="4333875" y="-66675"/>
            <a:ext cx="2038200" cy="990600"/>
          </a:xfrm>
          <a:prstGeom prst="straightConnector1">
            <a:avLst/>
          </a:prstGeom>
          <a:noFill/>
          <a:ln cap="flat" cmpd="sng" w="9525">
            <a:solidFill>
              <a:schemeClr val="lt1"/>
            </a:solidFill>
            <a:prstDash val="solid"/>
            <a:round/>
            <a:headEnd len="med" w="med" type="none"/>
            <a:tailEnd len="med" w="med" type="none"/>
          </a:ln>
        </p:spPr>
      </p:cxnSp>
      <p:cxnSp>
        <p:nvCxnSpPr>
          <p:cNvPr id="354" name="Google Shape;354;p36"/>
          <p:cNvCxnSpPr/>
          <p:nvPr/>
        </p:nvCxnSpPr>
        <p:spPr>
          <a:xfrm>
            <a:off x="4333875" y="923925"/>
            <a:ext cx="2781300" cy="1428900"/>
          </a:xfrm>
          <a:prstGeom prst="straightConnector1">
            <a:avLst/>
          </a:prstGeom>
          <a:noFill/>
          <a:ln cap="flat" cmpd="sng" w="9525">
            <a:solidFill>
              <a:schemeClr val="lt1"/>
            </a:solidFill>
            <a:prstDash val="solid"/>
            <a:round/>
            <a:headEnd len="med" w="med" type="none"/>
            <a:tailEnd len="med" w="med" type="none"/>
          </a:ln>
        </p:spPr>
      </p:cxnSp>
      <p:cxnSp>
        <p:nvCxnSpPr>
          <p:cNvPr id="355" name="Google Shape;355;p36"/>
          <p:cNvCxnSpPr/>
          <p:nvPr/>
        </p:nvCxnSpPr>
        <p:spPr>
          <a:xfrm flipH="1">
            <a:off x="5362575" y="2362200"/>
            <a:ext cx="1638300" cy="924000"/>
          </a:xfrm>
          <a:prstGeom prst="straightConnector1">
            <a:avLst/>
          </a:prstGeom>
          <a:noFill/>
          <a:ln cap="flat" cmpd="sng" w="9525">
            <a:solidFill>
              <a:schemeClr val="lt1"/>
            </a:solidFill>
            <a:prstDash val="solid"/>
            <a:round/>
            <a:headEnd len="med" w="med" type="none"/>
            <a:tailEnd len="med" w="med" type="none"/>
          </a:ln>
        </p:spPr>
      </p:cxnSp>
      <p:cxnSp>
        <p:nvCxnSpPr>
          <p:cNvPr id="356" name="Google Shape;356;p36"/>
          <p:cNvCxnSpPr/>
          <p:nvPr/>
        </p:nvCxnSpPr>
        <p:spPr>
          <a:xfrm>
            <a:off x="5210175" y="3057525"/>
            <a:ext cx="5200800" cy="2781300"/>
          </a:xfrm>
          <a:prstGeom prst="straightConnector1">
            <a:avLst/>
          </a:prstGeom>
          <a:noFill/>
          <a:ln cap="flat" cmpd="sng" w="9525">
            <a:solidFill>
              <a:schemeClr val="lt1"/>
            </a:solidFill>
            <a:prstDash val="solid"/>
            <a:round/>
            <a:headEnd len="med" w="med" type="none"/>
            <a:tailEnd len="med" w="med" type="none"/>
          </a:ln>
        </p:spPr>
      </p:cxnSp>
      <p:grpSp>
        <p:nvGrpSpPr>
          <p:cNvPr id="357" name="Google Shape;357;p36"/>
          <p:cNvGrpSpPr/>
          <p:nvPr/>
        </p:nvGrpSpPr>
        <p:grpSpPr>
          <a:xfrm>
            <a:off x="4556712" y="1152010"/>
            <a:ext cx="3490197" cy="3344383"/>
            <a:chOff x="1077075" y="238125"/>
            <a:chExt cx="5446625" cy="5219075"/>
          </a:xfrm>
        </p:grpSpPr>
        <p:sp>
          <p:nvSpPr>
            <p:cNvPr id="358" name="Google Shape;358;p36"/>
            <p:cNvSpPr/>
            <p:nvPr/>
          </p:nvSpPr>
          <p:spPr>
            <a:xfrm>
              <a:off x="2883650" y="238125"/>
              <a:ext cx="86900" cy="50425"/>
            </a:xfrm>
            <a:custGeom>
              <a:rect b="b" l="l" r="r" t="t"/>
              <a:pathLst>
                <a:path extrusionOk="0" h="2017" w="3476">
                  <a:moveTo>
                    <a:pt x="1728" y="0"/>
                  </a:moveTo>
                  <a:lnTo>
                    <a:pt x="0" y="1018"/>
                  </a:lnTo>
                  <a:lnTo>
                    <a:pt x="1748" y="2016"/>
                  </a:lnTo>
                  <a:lnTo>
                    <a:pt x="3476" y="1018"/>
                  </a:lnTo>
                  <a:lnTo>
                    <a:pt x="17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2926850" y="263550"/>
              <a:ext cx="644300" cy="1255950"/>
            </a:xfrm>
            <a:custGeom>
              <a:rect b="b" l="l" r="r" t="t"/>
              <a:pathLst>
                <a:path extrusionOk="0" h="50238" w="25772">
                  <a:moveTo>
                    <a:pt x="1748" y="1"/>
                  </a:moveTo>
                  <a:lnTo>
                    <a:pt x="0" y="999"/>
                  </a:lnTo>
                  <a:lnTo>
                    <a:pt x="0" y="50237"/>
                  </a:lnTo>
                  <a:lnTo>
                    <a:pt x="25772" y="35412"/>
                  </a:lnTo>
                  <a:lnTo>
                    <a:pt x="17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2283050" y="263550"/>
              <a:ext cx="643825" cy="1255950"/>
            </a:xfrm>
            <a:custGeom>
              <a:rect b="b" l="l" r="r" t="t"/>
              <a:pathLst>
                <a:path extrusionOk="0" h="50238" w="25753">
                  <a:moveTo>
                    <a:pt x="24082" y="1"/>
                  </a:moveTo>
                  <a:lnTo>
                    <a:pt x="0" y="35412"/>
                  </a:lnTo>
                  <a:lnTo>
                    <a:pt x="25752" y="50237"/>
                  </a:lnTo>
                  <a:lnTo>
                    <a:pt x="25752" y="999"/>
                  </a:lnTo>
                  <a:lnTo>
                    <a:pt x="24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4701750" y="746050"/>
              <a:ext cx="126275" cy="73000"/>
            </a:xfrm>
            <a:custGeom>
              <a:rect b="b" l="l" r="r" t="t"/>
              <a:pathLst>
                <a:path extrusionOk="0" h="2920" w="5051">
                  <a:moveTo>
                    <a:pt x="2516" y="0"/>
                  </a:moveTo>
                  <a:lnTo>
                    <a:pt x="0" y="1460"/>
                  </a:lnTo>
                  <a:lnTo>
                    <a:pt x="2535" y="2919"/>
                  </a:lnTo>
                  <a:lnTo>
                    <a:pt x="5051" y="1460"/>
                  </a:lnTo>
                  <a:lnTo>
                    <a:pt x="25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4765125" y="782525"/>
              <a:ext cx="929950" cy="1815250"/>
            </a:xfrm>
            <a:custGeom>
              <a:rect b="b" l="l" r="r" t="t"/>
              <a:pathLst>
                <a:path extrusionOk="0" h="72610" w="37198">
                  <a:moveTo>
                    <a:pt x="2516" y="1"/>
                  </a:moveTo>
                  <a:lnTo>
                    <a:pt x="0" y="1460"/>
                  </a:lnTo>
                  <a:lnTo>
                    <a:pt x="0" y="72610"/>
                  </a:lnTo>
                  <a:lnTo>
                    <a:pt x="37197" y="51159"/>
                  </a:lnTo>
                  <a:lnTo>
                    <a:pt x="2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3834700" y="782525"/>
              <a:ext cx="929950" cy="1815250"/>
            </a:xfrm>
            <a:custGeom>
              <a:rect b="b" l="l" r="r" t="t"/>
              <a:pathLst>
                <a:path extrusionOk="0" h="72610" w="37198">
                  <a:moveTo>
                    <a:pt x="34778" y="1"/>
                  </a:moveTo>
                  <a:lnTo>
                    <a:pt x="0" y="51159"/>
                  </a:lnTo>
                  <a:lnTo>
                    <a:pt x="37198" y="72610"/>
                  </a:lnTo>
                  <a:lnTo>
                    <a:pt x="37198" y="1460"/>
                  </a:lnTo>
                  <a:lnTo>
                    <a:pt x="347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233125" y="1539150"/>
              <a:ext cx="168050" cy="97500"/>
            </a:xfrm>
            <a:custGeom>
              <a:rect b="b" l="l" r="r" t="t"/>
              <a:pathLst>
                <a:path extrusionOk="0" h="3900" w="6722">
                  <a:moveTo>
                    <a:pt x="3361" y="1"/>
                  </a:moveTo>
                  <a:lnTo>
                    <a:pt x="0" y="1940"/>
                  </a:lnTo>
                  <a:lnTo>
                    <a:pt x="3380" y="3899"/>
                  </a:lnTo>
                  <a:lnTo>
                    <a:pt x="6722" y="1940"/>
                  </a:lnTo>
                  <a:lnTo>
                    <a:pt x="3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2317125" y="1587650"/>
              <a:ext cx="1240100" cy="2419675"/>
            </a:xfrm>
            <a:custGeom>
              <a:rect b="b" l="l" r="r" t="t"/>
              <a:pathLst>
                <a:path extrusionOk="0" h="96787" w="49604">
                  <a:moveTo>
                    <a:pt x="3362" y="0"/>
                  </a:moveTo>
                  <a:lnTo>
                    <a:pt x="1" y="1959"/>
                  </a:lnTo>
                  <a:lnTo>
                    <a:pt x="1" y="96787"/>
                  </a:lnTo>
                  <a:lnTo>
                    <a:pt x="49604" y="68212"/>
                  </a:lnTo>
                  <a:lnTo>
                    <a:pt x="33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1077075" y="1587650"/>
              <a:ext cx="1240075" cy="2419675"/>
            </a:xfrm>
            <a:custGeom>
              <a:rect b="b" l="l" r="r" t="t"/>
              <a:pathLst>
                <a:path extrusionOk="0" h="96787" w="49603">
                  <a:moveTo>
                    <a:pt x="46357" y="0"/>
                  </a:moveTo>
                  <a:lnTo>
                    <a:pt x="0" y="68212"/>
                  </a:lnTo>
                  <a:lnTo>
                    <a:pt x="49603" y="96787"/>
                  </a:lnTo>
                  <a:lnTo>
                    <a:pt x="49603" y="1959"/>
                  </a:lnTo>
                  <a:lnTo>
                    <a:pt x="463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3213950" y="2163275"/>
              <a:ext cx="3309750" cy="3293925"/>
            </a:xfrm>
            <a:custGeom>
              <a:rect b="b" l="l" r="r" t="t"/>
              <a:pathLst>
                <a:path extrusionOk="0" h="131757" w="13239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3834700" y="1515625"/>
              <a:ext cx="1860375" cy="1077850"/>
            </a:xfrm>
            <a:custGeom>
              <a:rect b="b" l="l" r="r" t="t"/>
              <a:pathLst>
                <a:path extrusionOk="0" h="43114" w="74415">
                  <a:moveTo>
                    <a:pt x="37083" y="1"/>
                  </a:moveTo>
                  <a:lnTo>
                    <a:pt x="0" y="21567"/>
                  </a:lnTo>
                  <a:lnTo>
                    <a:pt x="37332" y="43113"/>
                  </a:lnTo>
                  <a:lnTo>
                    <a:pt x="74414" y="21567"/>
                  </a:lnTo>
                  <a:lnTo>
                    <a:pt x="370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2283050" y="775825"/>
              <a:ext cx="1288100" cy="745600"/>
            </a:xfrm>
            <a:custGeom>
              <a:rect b="b" l="l" r="r" t="t"/>
              <a:pathLst>
                <a:path extrusionOk="0" h="29824" w="51524">
                  <a:moveTo>
                    <a:pt x="25676" y="0"/>
                  </a:moveTo>
                  <a:lnTo>
                    <a:pt x="0" y="14921"/>
                  </a:lnTo>
                  <a:lnTo>
                    <a:pt x="25848" y="29823"/>
                  </a:lnTo>
                  <a:lnTo>
                    <a:pt x="51524" y="14921"/>
                  </a:lnTo>
                  <a:lnTo>
                    <a:pt x="256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1077075" y="2551200"/>
              <a:ext cx="2480150" cy="1436450"/>
            </a:xfrm>
            <a:custGeom>
              <a:rect b="b" l="l" r="r" t="t"/>
              <a:pathLst>
                <a:path extrusionOk="0" h="57458" w="99206">
                  <a:moveTo>
                    <a:pt x="49449" y="0"/>
                  </a:moveTo>
                  <a:lnTo>
                    <a:pt x="0" y="28729"/>
                  </a:lnTo>
                  <a:lnTo>
                    <a:pt x="49776" y="57457"/>
                  </a:lnTo>
                  <a:lnTo>
                    <a:pt x="99206" y="28729"/>
                  </a:lnTo>
                  <a:lnTo>
                    <a:pt x="494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3213950" y="3538250"/>
              <a:ext cx="3309750" cy="1917025"/>
            </a:xfrm>
            <a:custGeom>
              <a:rect b="b" l="l" r="r" t="t"/>
              <a:pathLst>
                <a:path extrusionOk="0" h="76681" w="132390">
                  <a:moveTo>
                    <a:pt x="65984" y="1"/>
                  </a:moveTo>
                  <a:lnTo>
                    <a:pt x="0" y="38331"/>
                  </a:lnTo>
                  <a:lnTo>
                    <a:pt x="66406" y="76681"/>
                  </a:lnTo>
                  <a:lnTo>
                    <a:pt x="132390" y="38331"/>
                  </a:lnTo>
                  <a:lnTo>
                    <a:pt x="65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4701750" y="746050"/>
              <a:ext cx="126275" cy="73000"/>
            </a:xfrm>
            <a:custGeom>
              <a:rect b="b" l="l" r="r" t="t"/>
              <a:pathLst>
                <a:path extrusionOk="0" h="2920" w="5051">
                  <a:moveTo>
                    <a:pt x="2516" y="0"/>
                  </a:moveTo>
                  <a:lnTo>
                    <a:pt x="0" y="1460"/>
                  </a:lnTo>
                  <a:lnTo>
                    <a:pt x="2535" y="2919"/>
                  </a:lnTo>
                  <a:lnTo>
                    <a:pt x="5051" y="1460"/>
                  </a:lnTo>
                  <a:lnTo>
                    <a:pt x="25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4765125" y="782525"/>
              <a:ext cx="929950" cy="1815250"/>
            </a:xfrm>
            <a:custGeom>
              <a:rect b="b" l="l" r="r" t="t"/>
              <a:pathLst>
                <a:path extrusionOk="0" h="72610" w="37198">
                  <a:moveTo>
                    <a:pt x="2516" y="1"/>
                  </a:moveTo>
                  <a:lnTo>
                    <a:pt x="0" y="1460"/>
                  </a:lnTo>
                  <a:lnTo>
                    <a:pt x="0" y="72610"/>
                  </a:lnTo>
                  <a:lnTo>
                    <a:pt x="37197" y="51159"/>
                  </a:lnTo>
                  <a:lnTo>
                    <a:pt x="25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3834700" y="782525"/>
              <a:ext cx="929950" cy="1815250"/>
            </a:xfrm>
            <a:custGeom>
              <a:rect b="b" l="l" r="r" t="t"/>
              <a:pathLst>
                <a:path extrusionOk="0" h="72610" w="37198">
                  <a:moveTo>
                    <a:pt x="34778" y="1"/>
                  </a:moveTo>
                  <a:lnTo>
                    <a:pt x="0" y="51159"/>
                  </a:lnTo>
                  <a:lnTo>
                    <a:pt x="37198" y="72610"/>
                  </a:lnTo>
                  <a:lnTo>
                    <a:pt x="37198" y="1460"/>
                  </a:lnTo>
                  <a:lnTo>
                    <a:pt x="34778"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2883650" y="238125"/>
              <a:ext cx="86900" cy="50425"/>
            </a:xfrm>
            <a:custGeom>
              <a:rect b="b" l="l" r="r" t="t"/>
              <a:pathLst>
                <a:path extrusionOk="0" h="2017" w="3476">
                  <a:moveTo>
                    <a:pt x="1728" y="0"/>
                  </a:moveTo>
                  <a:lnTo>
                    <a:pt x="0" y="1018"/>
                  </a:lnTo>
                  <a:lnTo>
                    <a:pt x="1748" y="2016"/>
                  </a:lnTo>
                  <a:lnTo>
                    <a:pt x="3476" y="1018"/>
                  </a:lnTo>
                  <a:lnTo>
                    <a:pt x="17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2926850" y="263550"/>
              <a:ext cx="644300" cy="1255950"/>
            </a:xfrm>
            <a:custGeom>
              <a:rect b="b" l="l" r="r" t="t"/>
              <a:pathLst>
                <a:path extrusionOk="0" h="50238" w="25772">
                  <a:moveTo>
                    <a:pt x="1748" y="1"/>
                  </a:moveTo>
                  <a:lnTo>
                    <a:pt x="0" y="999"/>
                  </a:lnTo>
                  <a:lnTo>
                    <a:pt x="0" y="50237"/>
                  </a:lnTo>
                  <a:lnTo>
                    <a:pt x="25772" y="35412"/>
                  </a:lnTo>
                  <a:lnTo>
                    <a:pt x="1748"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2283050" y="263550"/>
              <a:ext cx="643825" cy="1255950"/>
            </a:xfrm>
            <a:custGeom>
              <a:rect b="b" l="l" r="r" t="t"/>
              <a:pathLst>
                <a:path extrusionOk="0" h="50238" w="25753">
                  <a:moveTo>
                    <a:pt x="24082" y="1"/>
                  </a:moveTo>
                  <a:lnTo>
                    <a:pt x="0" y="35412"/>
                  </a:lnTo>
                  <a:lnTo>
                    <a:pt x="25752" y="50237"/>
                  </a:lnTo>
                  <a:lnTo>
                    <a:pt x="25752" y="999"/>
                  </a:lnTo>
                  <a:lnTo>
                    <a:pt x="24082"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2233125" y="1539150"/>
              <a:ext cx="168050" cy="97500"/>
            </a:xfrm>
            <a:custGeom>
              <a:rect b="b" l="l" r="r" t="t"/>
              <a:pathLst>
                <a:path extrusionOk="0" h="3900" w="6722">
                  <a:moveTo>
                    <a:pt x="3361" y="1"/>
                  </a:moveTo>
                  <a:lnTo>
                    <a:pt x="0" y="1940"/>
                  </a:lnTo>
                  <a:lnTo>
                    <a:pt x="3380" y="3899"/>
                  </a:lnTo>
                  <a:lnTo>
                    <a:pt x="6722" y="1940"/>
                  </a:lnTo>
                  <a:lnTo>
                    <a:pt x="3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2317125" y="1587650"/>
              <a:ext cx="1240100" cy="2419675"/>
            </a:xfrm>
            <a:custGeom>
              <a:rect b="b" l="l" r="r" t="t"/>
              <a:pathLst>
                <a:path extrusionOk="0" h="96787" w="49604">
                  <a:moveTo>
                    <a:pt x="3362" y="0"/>
                  </a:moveTo>
                  <a:lnTo>
                    <a:pt x="1" y="1959"/>
                  </a:lnTo>
                  <a:lnTo>
                    <a:pt x="1" y="96787"/>
                  </a:lnTo>
                  <a:lnTo>
                    <a:pt x="49604" y="68212"/>
                  </a:lnTo>
                  <a:lnTo>
                    <a:pt x="3362" y="0"/>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1077075" y="1587650"/>
              <a:ext cx="1240075" cy="2419675"/>
            </a:xfrm>
            <a:custGeom>
              <a:rect b="b" l="l" r="r" t="t"/>
              <a:pathLst>
                <a:path extrusionOk="0" h="96787" w="49603">
                  <a:moveTo>
                    <a:pt x="46357" y="0"/>
                  </a:moveTo>
                  <a:lnTo>
                    <a:pt x="0" y="68212"/>
                  </a:lnTo>
                  <a:lnTo>
                    <a:pt x="49603" y="96787"/>
                  </a:lnTo>
                  <a:lnTo>
                    <a:pt x="49603" y="1959"/>
                  </a:lnTo>
                  <a:lnTo>
                    <a:pt x="46357"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4756475" y="2163275"/>
              <a:ext cx="224700" cy="130125"/>
            </a:xfrm>
            <a:custGeom>
              <a:rect b="b" l="l" r="r" t="t"/>
              <a:pathLst>
                <a:path extrusionOk="0" h="5205" w="8988">
                  <a:moveTo>
                    <a:pt x="4475" y="1"/>
                  </a:moveTo>
                  <a:lnTo>
                    <a:pt x="0" y="2612"/>
                  </a:lnTo>
                  <a:lnTo>
                    <a:pt x="4513" y="5205"/>
                  </a:lnTo>
                  <a:lnTo>
                    <a:pt x="8988" y="2612"/>
                  </a:lnTo>
                  <a:lnTo>
                    <a:pt x="44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4868825" y="2228575"/>
              <a:ext cx="1654875" cy="3228625"/>
            </a:xfrm>
            <a:custGeom>
              <a:rect b="b" l="l" r="r" t="t"/>
              <a:pathLst>
                <a:path extrusionOk="0" h="129145" w="66195">
                  <a:moveTo>
                    <a:pt x="4494" y="0"/>
                  </a:moveTo>
                  <a:lnTo>
                    <a:pt x="0" y="2593"/>
                  </a:lnTo>
                  <a:lnTo>
                    <a:pt x="0" y="129145"/>
                  </a:lnTo>
                  <a:lnTo>
                    <a:pt x="66195" y="91006"/>
                  </a:lnTo>
                  <a:lnTo>
                    <a:pt x="4494"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3213950" y="2228575"/>
              <a:ext cx="1654900" cy="3228625"/>
            </a:xfrm>
            <a:custGeom>
              <a:rect b="b" l="l" r="r" t="t"/>
              <a:pathLst>
                <a:path extrusionOk="0" h="129145" w="66196">
                  <a:moveTo>
                    <a:pt x="61855" y="0"/>
                  </a:moveTo>
                  <a:lnTo>
                    <a:pt x="0" y="91006"/>
                  </a:lnTo>
                  <a:lnTo>
                    <a:pt x="66195" y="129145"/>
                  </a:lnTo>
                  <a:lnTo>
                    <a:pt x="66195" y="2593"/>
                  </a:lnTo>
                  <a:lnTo>
                    <a:pt x="61855"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3102550" y="923675"/>
              <a:ext cx="191125" cy="282325"/>
            </a:xfrm>
            <a:custGeom>
              <a:rect b="b" l="l" r="r" t="t"/>
              <a:pathLst>
                <a:path extrusionOk="0" h="11293" w="7645">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5029175" y="1782675"/>
              <a:ext cx="238150" cy="361425"/>
            </a:xfrm>
            <a:custGeom>
              <a:rect b="b" l="l" r="r" t="t"/>
              <a:pathLst>
                <a:path extrusionOk="0" h="14457" w="9526">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2656550" y="2981225"/>
              <a:ext cx="279925" cy="406500"/>
            </a:xfrm>
            <a:custGeom>
              <a:rect b="b" l="l" r="r" t="t"/>
              <a:pathLst>
                <a:path extrusionOk="0" h="16260" w="11197">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5426200" y="4117250"/>
              <a:ext cx="278475" cy="528600"/>
            </a:xfrm>
            <a:custGeom>
              <a:rect b="b" l="l" r="r" t="t"/>
              <a:pathLst>
                <a:path extrusionOk="0" h="21144" w="11139">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idx="8"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90" name="Google Shape;90;p19">
            <a:hlinkClick/>
          </p:cNvPr>
          <p:cNvSpPr txBox="1"/>
          <p:nvPr>
            <p:ph idx="2" type="ctrTitle"/>
          </p:nvPr>
        </p:nvSpPr>
        <p:spPr>
          <a:xfrm>
            <a:off x="4173875" y="151818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91" name="Google Shape;91;p19">
            <a:hlinkClick/>
          </p:cNvPr>
          <p:cNvSpPr txBox="1"/>
          <p:nvPr>
            <p:ph type="ctrTitle"/>
          </p:nvPr>
        </p:nvSpPr>
        <p:spPr>
          <a:xfrm>
            <a:off x="2826146" y="72759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2" name="Google Shape;92;p19"/>
          <p:cNvSpPr txBox="1"/>
          <p:nvPr>
            <p:ph idx="1" type="subTitle"/>
          </p:nvPr>
        </p:nvSpPr>
        <p:spPr>
          <a:xfrm>
            <a:off x="2826146" y="1142641"/>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and Data</a:t>
            </a:r>
            <a:endParaRPr/>
          </a:p>
        </p:txBody>
      </p:sp>
      <p:sp>
        <p:nvSpPr>
          <p:cNvPr id="93" name="Google Shape;93;p19">
            <a:hlinkClick/>
          </p:cNvPr>
          <p:cNvSpPr txBox="1"/>
          <p:nvPr>
            <p:ph idx="4" type="ctrTitle"/>
          </p:nvPr>
        </p:nvSpPr>
        <p:spPr>
          <a:xfrm>
            <a:off x="5508797" y="2320850"/>
            <a:ext cx="3128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INTERPRETATIONS</a:t>
            </a:r>
            <a:endParaRPr/>
          </a:p>
        </p:txBody>
      </p:sp>
      <p:sp>
        <p:nvSpPr>
          <p:cNvPr id="94" name="Google Shape;94;p19">
            <a:hlinkClick/>
          </p:cNvPr>
          <p:cNvSpPr txBox="1"/>
          <p:nvPr>
            <p:ph idx="6" type="ctrTitle"/>
          </p:nvPr>
        </p:nvSpPr>
        <p:spPr>
          <a:xfrm>
            <a:off x="6673478" y="3106782"/>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STRENGTH, LIMITATION AND FUTURE WORK</a:t>
            </a:r>
            <a:endParaRPr/>
          </a:p>
        </p:txBody>
      </p:sp>
      <p:pic>
        <p:nvPicPr>
          <p:cNvPr id="95" name="Google Shape;95;p19"/>
          <p:cNvPicPr preferRelativeResize="0"/>
          <p:nvPr/>
        </p:nvPicPr>
        <p:blipFill rotWithShape="1">
          <a:blip r:embed="rId3">
            <a:alphaModFix/>
          </a:blip>
          <a:srcRect b="0" l="-5163" r="-5163" t="0"/>
          <a:stretch/>
        </p:blipFill>
        <p:spPr>
          <a:xfrm>
            <a:off x="2087338" y="1074375"/>
            <a:ext cx="627975" cy="1192426"/>
          </a:xfrm>
          <a:prstGeom prst="rect">
            <a:avLst/>
          </a:prstGeom>
          <a:noFill/>
          <a:ln>
            <a:noFill/>
          </a:ln>
        </p:spPr>
      </p:pic>
      <p:pic>
        <p:nvPicPr>
          <p:cNvPr id="96" name="Google Shape;96;p19"/>
          <p:cNvPicPr preferRelativeResize="0"/>
          <p:nvPr/>
        </p:nvPicPr>
        <p:blipFill rotWithShape="1">
          <a:blip r:embed="rId4">
            <a:alphaModFix/>
          </a:blip>
          <a:srcRect b="0" l="-6985" r="-6974" t="0"/>
          <a:stretch/>
        </p:blipFill>
        <p:spPr>
          <a:xfrm>
            <a:off x="3372219" y="1864888"/>
            <a:ext cx="587575" cy="1192425"/>
          </a:xfrm>
          <a:prstGeom prst="rect">
            <a:avLst/>
          </a:prstGeom>
          <a:noFill/>
          <a:ln>
            <a:noFill/>
          </a:ln>
        </p:spPr>
      </p:pic>
      <p:pic>
        <p:nvPicPr>
          <p:cNvPr id="97" name="Google Shape;97;p19"/>
          <p:cNvPicPr preferRelativeResize="0"/>
          <p:nvPr/>
        </p:nvPicPr>
        <p:blipFill rotWithShape="1">
          <a:blip r:embed="rId5">
            <a:alphaModFix/>
          </a:blip>
          <a:srcRect b="0" l="-1093" r="-1083" t="0"/>
          <a:stretch/>
        </p:blipFill>
        <p:spPr>
          <a:xfrm>
            <a:off x="5800261" y="3451572"/>
            <a:ext cx="661125" cy="1163225"/>
          </a:xfrm>
          <a:prstGeom prst="rect">
            <a:avLst/>
          </a:prstGeom>
          <a:noFill/>
          <a:ln>
            <a:noFill/>
          </a:ln>
        </p:spPr>
      </p:pic>
      <p:pic>
        <p:nvPicPr>
          <p:cNvPr id="98" name="Google Shape;98;p19"/>
          <p:cNvPicPr preferRelativeResize="0"/>
          <p:nvPr/>
        </p:nvPicPr>
        <p:blipFill rotWithShape="1">
          <a:blip r:embed="rId6">
            <a:alphaModFix/>
          </a:blip>
          <a:srcRect b="0" l="-17075" r="-17062" t="0"/>
          <a:stretch/>
        </p:blipFill>
        <p:spPr>
          <a:xfrm>
            <a:off x="4540730" y="2662706"/>
            <a:ext cx="759475" cy="1209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37"/>
          <p:cNvSpPr/>
          <p:nvPr/>
        </p:nvSpPr>
        <p:spPr>
          <a:xfrm>
            <a:off x="3309550" y="1032925"/>
            <a:ext cx="4047300" cy="2086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93" name="Google Shape;393;p37">
            <a:hlinkClick/>
          </p:cNvPr>
          <p:cNvSpPr txBox="1"/>
          <p:nvPr>
            <p:ph idx="4294967295" type="ctrTitle"/>
          </p:nvPr>
        </p:nvSpPr>
        <p:spPr>
          <a:xfrm>
            <a:off x="4160825" y="956625"/>
            <a:ext cx="27177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subTitle"/>
          </p:nvPr>
        </p:nvSpPr>
        <p:spPr>
          <a:xfrm>
            <a:off x="1392750" y="1191025"/>
            <a:ext cx="6358500" cy="12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property-related, violent and other crimes, what are the main factors that induces these crimes to occur?</a:t>
            </a:r>
            <a:endParaRPr/>
          </a:p>
          <a:p>
            <a:pPr indent="0" lvl="0" marL="0" rtl="0" algn="l">
              <a:spcBef>
                <a:spcPts val="1600"/>
              </a:spcBef>
              <a:spcAft>
                <a:spcPts val="1600"/>
              </a:spcAft>
              <a:buNone/>
            </a:pPr>
            <a:r>
              <a:rPr lang="en"/>
              <a:t>For severe crime — shooting,  what are the main factors that induces its occurrence? </a:t>
            </a:r>
            <a:endParaRPr/>
          </a:p>
        </p:txBody>
      </p:sp>
      <p:sp>
        <p:nvSpPr>
          <p:cNvPr id="104" name="Google Shape;104;p20"/>
          <p:cNvSpPr txBox="1"/>
          <p:nvPr>
            <p:ph idx="4294967295" type="ctrTitle"/>
          </p:nvPr>
        </p:nvSpPr>
        <p:spPr>
          <a:xfrm>
            <a:off x="1785300" y="354675"/>
            <a:ext cx="5573400" cy="7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 AND MOTIVATION</a:t>
            </a:r>
            <a:endParaRPr/>
          </a:p>
        </p:txBody>
      </p:sp>
      <p:pic>
        <p:nvPicPr>
          <p:cNvPr id="105" name="Google Shape;105;p20"/>
          <p:cNvPicPr preferRelativeResize="0"/>
          <p:nvPr/>
        </p:nvPicPr>
        <p:blipFill>
          <a:blip r:embed="rId3">
            <a:alphaModFix/>
          </a:blip>
          <a:stretch>
            <a:fillRect/>
          </a:stretch>
        </p:blipFill>
        <p:spPr>
          <a:xfrm>
            <a:off x="6210100" y="2847512"/>
            <a:ext cx="2791169" cy="1556325"/>
          </a:xfrm>
          <a:prstGeom prst="rect">
            <a:avLst/>
          </a:prstGeom>
          <a:noFill/>
          <a:ln>
            <a:noFill/>
          </a:ln>
        </p:spPr>
      </p:pic>
      <p:sp>
        <p:nvSpPr>
          <p:cNvPr id="106" name="Google Shape;106;p20"/>
          <p:cNvSpPr txBox="1"/>
          <p:nvPr>
            <p:ph idx="4294967295" type="subTitle"/>
          </p:nvPr>
        </p:nvSpPr>
        <p:spPr>
          <a:xfrm>
            <a:off x="6210100" y="4403825"/>
            <a:ext cx="3105300" cy="34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Complex crime scene in Boston history</a:t>
            </a:r>
            <a:endParaRPr sz="1200"/>
          </a:p>
        </p:txBody>
      </p:sp>
      <p:pic>
        <p:nvPicPr>
          <p:cNvPr id="107" name="Google Shape;107;p20"/>
          <p:cNvPicPr preferRelativeResize="0"/>
          <p:nvPr/>
        </p:nvPicPr>
        <p:blipFill>
          <a:blip r:embed="rId4">
            <a:alphaModFix/>
          </a:blip>
          <a:stretch>
            <a:fillRect/>
          </a:stretch>
        </p:blipFill>
        <p:spPr>
          <a:xfrm>
            <a:off x="3278000" y="2847500"/>
            <a:ext cx="2587999" cy="1556325"/>
          </a:xfrm>
          <a:prstGeom prst="rect">
            <a:avLst/>
          </a:prstGeom>
          <a:noFill/>
          <a:ln>
            <a:noFill/>
          </a:ln>
        </p:spPr>
      </p:pic>
      <p:sp>
        <p:nvSpPr>
          <p:cNvPr id="108" name="Google Shape;108;p20"/>
          <p:cNvSpPr txBox="1"/>
          <p:nvPr>
            <p:ph idx="4294967295" type="subTitle"/>
          </p:nvPr>
        </p:nvSpPr>
        <p:spPr>
          <a:xfrm>
            <a:off x="3019350" y="4403825"/>
            <a:ext cx="3105300" cy="34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Man charged with murder in shooting death of UChicago graduate student</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14" name="Google Shape;114;p21"/>
          <p:cNvSpPr txBox="1"/>
          <p:nvPr>
            <p:ph idx="1" type="subTitle"/>
          </p:nvPr>
        </p:nvSpPr>
        <p:spPr>
          <a:xfrm>
            <a:off x="320325" y="1324175"/>
            <a:ext cx="6182700" cy="217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Our features are drawn from the below datasource:</a:t>
            </a:r>
            <a:endParaRPr/>
          </a:p>
          <a:p>
            <a:pPr indent="-317500" lvl="1" marL="914400" rtl="0" algn="l">
              <a:spcBef>
                <a:spcPts val="0"/>
              </a:spcBef>
              <a:spcAft>
                <a:spcPts val="0"/>
              </a:spcAft>
              <a:buSzPts val="1400"/>
              <a:buChar char="○"/>
            </a:pPr>
            <a:r>
              <a:rPr lang="en"/>
              <a:t>Boston Crime Data</a:t>
            </a:r>
            <a:endParaRPr/>
          </a:p>
          <a:p>
            <a:pPr indent="-317500" lvl="1" marL="914400" rtl="0" algn="l">
              <a:spcBef>
                <a:spcPts val="0"/>
              </a:spcBef>
              <a:spcAft>
                <a:spcPts val="0"/>
              </a:spcAft>
              <a:buSzPts val="1400"/>
              <a:buChar char="○"/>
            </a:pPr>
            <a:r>
              <a:rPr lang="en"/>
              <a:t>Neighborhood Data</a:t>
            </a:r>
            <a:endParaRPr/>
          </a:p>
          <a:p>
            <a:pPr indent="-317500" lvl="1" marL="914400" rtl="0" algn="l">
              <a:spcBef>
                <a:spcPts val="0"/>
              </a:spcBef>
              <a:spcAft>
                <a:spcPts val="0"/>
              </a:spcAft>
              <a:buSzPts val="1400"/>
              <a:buChar char="○"/>
            </a:pPr>
            <a:r>
              <a:rPr lang="en"/>
              <a:t>Weather Data</a:t>
            </a:r>
            <a:endParaRPr/>
          </a:p>
          <a:p>
            <a:pPr indent="-317500" lvl="1" marL="914400" rtl="0" algn="l">
              <a:spcBef>
                <a:spcPts val="0"/>
              </a:spcBef>
              <a:spcAft>
                <a:spcPts val="0"/>
              </a:spcAft>
              <a:buSzPts val="1400"/>
              <a:buChar char="○"/>
            </a:pPr>
            <a:r>
              <a:rPr lang="en"/>
              <a:t>Streetlight Data</a:t>
            </a:r>
            <a:endParaRPr/>
          </a:p>
          <a:p>
            <a:pPr indent="-317500" lvl="1" marL="914400" rtl="0" algn="l">
              <a:spcBef>
                <a:spcPts val="0"/>
              </a:spcBef>
              <a:spcAft>
                <a:spcPts val="0"/>
              </a:spcAft>
              <a:buSzPts val="1400"/>
              <a:buChar char="○"/>
            </a:pPr>
            <a:r>
              <a:rPr lang="en"/>
              <a:t>MBTA Ridership and Stops Data</a:t>
            </a:r>
            <a:endParaRPr/>
          </a:p>
          <a:p>
            <a:pPr indent="-317500" lvl="1" marL="914400" rtl="0" algn="l">
              <a:spcBef>
                <a:spcPts val="0"/>
              </a:spcBef>
              <a:spcAft>
                <a:spcPts val="0"/>
              </a:spcAft>
              <a:buSzPts val="1400"/>
              <a:buChar char="○"/>
            </a:pPr>
            <a:r>
              <a:rPr lang="en"/>
              <a:t>Police District &amp; Zip Codes in Boston</a:t>
            </a:r>
            <a:endParaRPr/>
          </a:p>
          <a:p>
            <a:pPr indent="-317500" lvl="1" marL="914400" rtl="0" algn="l">
              <a:spcBef>
                <a:spcPts val="0"/>
              </a:spcBef>
              <a:spcAft>
                <a:spcPts val="0"/>
              </a:spcAft>
              <a:buSzPts val="1400"/>
              <a:buChar char="○"/>
            </a:pPr>
            <a:r>
              <a:rPr lang="en"/>
              <a:t>Economics Data</a:t>
            </a:r>
            <a:endParaRPr/>
          </a:p>
          <a:p>
            <a:pPr indent="-317500" lvl="1" marL="914400" rtl="0" algn="l">
              <a:spcBef>
                <a:spcPts val="0"/>
              </a:spcBef>
              <a:spcAft>
                <a:spcPts val="0"/>
              </a:spcAft>
              <a:buSzPts val="1400"/>
              <a:buChar char="○"/>
            </a:pPr>
            <a:r>
              <a:rPr lang="en"/>
              <a:t>Property Assessment Data</a:t>
            </a:r>
            <a:endParaRPr/>
          </a:p>
        </p:txBody>
      </p:sp>
      <p:cxnSp>
        <p:nvCxnSpPr>
          <p:cNvPr id="115" name="Google Shape;115;p21"/>
          <p:cNvCxnSpPr/>
          <p:nvPr/>
        </p:nvCxnSpPr>
        <p:spPr>
          <a:xfrm>
            <a:off x="2609850" y="3524250"/>
            <a:ext cx="4695900" cy="0"/>
          </a:xfrm>
          <a:prstGeom prst="straightConnector1">
            <a:avLst/>
          </a:prstGeom>
          <a:noFill/>
          <a:ln cap="flat" cmpd="sng" w="9525">
            <a:solidFill>
              <a:schemeClr val="lt1"/>
            </a:solidFill>
            <a:prstDash val="solid"/>
            <a:round/>
            <a:headEnd len="med" w="med" type="none"/>
            <a:tailEnd len="med" w="med" type="none"/>
          </a:ln>
        </p:spPr>
      </p:cxnSp>
      <p:pic>
        <p:nvPicPr>
          <p:cNvPr id="116" name="Google Shape;116;p21"/>
          <p:cNvPicPr preferRelativeResize="0"/>
          <p:nvPr/>
        </p:nvPicPr>
        <p:blipFill>
          <a:blip r:embed="rId3">
            <a:alphaModFix/>
          </a:blip>
          <a:stretch>
            <a:fillRect/>
          </a:stretch>
        </p:blipFill>
        <p:spPr>
          <a:xfrm>
            <a:off x="6632838" y="1857375"/>
            <a:ext cx="3720837" cy="3879550"/>
          </a:xfrm>
          <a:prstGeom prst="rect">
            <a:avLst/>
          </a:prstGeom>
          <a:noFill/>
          <a:ln>
            <a:noFill/>
          </a:ln>
        </p:spPr>
      </p:pic>
      <p:sp>
        <p:nvSpPr>
          <p:cNvPr id="117" name="Google Shape;117;p21"/>
          <p:cNvSpPr txBox="1"/>
          <p:nvPr>
            <p:ph idx="1" type="subTitle"/>
          </p:nvPr>
        </p:nvSpPr>
        <p:spPr>
          <a:xfrm>
            <a:off x="320325" y="3615225"/>
            <a:ext cx="6182700" cy="107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grouped the crime data into three main categories: property-related crime, violent crime, and other crimes. For violent crime, we also categorized into shooting and non-shooting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1" type="subTitle"/>
          </p:nvPr>
        </p:nvSpPr>
        <p:spPr>
          <a:xfrm>
            <a:off x="2828850" y="2085625"/>
            <a:ext cx="3029100" cy="14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type="ctrTitle"/>
          </p:nvPr>
        </p:nvSpPr>
        <p:spPr>
          <a:xfrm>
            <a:off x="720000" y="377975"/>
            <a:ext cx="8472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124" name="Google Shape;124;p22"/>
          <p:cNvPicPr preferRelativeResize="0"/>
          <p:nvPr/>
        </p:nvPicPr>
        <p:blipFill>
          <a:blip r:embed="rId3">
            <a:alphaModFix/>
          </a:blip>
          <a:stretch>
            <a:fillRect/>
          </a:stretch>
        </p:blipFill>
        <p:spPr>
          <a:xfrm>
            <a:off x="1794200" y="1433750"/>
            <a:ext cx="5555588" cy="3340800"/>
          </a:xfrm>
          <a:prstGeom prst="rect">
            <a:avLst/>
          </a:prstGeom>
          <a:noFill/>
          <a:ln>
            <a:noFill/>
          </a:ln>
        </p:spPr>
      </p:pic>
      <p:sp>
        <p:nvSpPr>
          <p:cNvPr id="125" name="Google Shape;125;p22"/>
          <p:cNvSpPr txBox="1"/>
          <p:nvPr/>
        </p:nvSpPr>
        <p:spPr>
          <a:xfrm>
            <a:off x="2257350" y="585725"/>
            <a:ext cx="60969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lt1"/>
                </a:solidFill>
                <a:latin typeface="Lato"/>
                <a:ea typeface="Lato"/>
                <a:cs typeface="Lato"/>
                <a:sym typeface="Lato"/>
              </a:rPr>
              <a:t>Geographical Distribution of Crimes Number across Boston</a:t>
            </a:r>
            <a:endParaRPr sz="1600">
              <a:solidFill>
                <a:schemeClr val="lt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 name="Shape 129"/>
        <p:cNvGrpSpPr/>
        <p:nvPr/>
      </p:nvGrpSpPr>
      <p:grpSpPr>
        <a:xfrm>
          <a:off x="0" y="0"/>
          <a:ext cx="0" cy="0"/>
          <a:chOff x="0" y="0"/>
          <a:chExt cx="0" cy="0"/>
        </a:xfrm>
      </p:grpSpPr>
      <p:sp>
        <p:nvSpPr>
          <p:cNvPr id="130" name="Google Shape;130;p23"/>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Number Of Crimes Each Hour</a:t>
            </a:r>
            <a:endParaRPr/>
          </a:p>
        </p:txBody>
      </p:sp>
      <p:sp>
        <p:nvSpPr>
          <p:cNvPr id="131" name="Google Shape;131;p23"/>
          <p:cNvSpPr txBox="1"/>
          <p:nvPr>
            <p:ph idx="1" type="body"/>
          </p:nvPr>
        </p:nvSpPr>
        <p:spPr>
          <a:xfrm>
            <a:off x="718250" y="1412700"/>
            <a:ext cx="77208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rotWithShape="1">
          <a:blip r:embed="rId3">
            <a:alphaModFix/>
          </a:blip>
          <a:srcRect b="11803" l="6923" r="1012" t="18021"/>
          <a:stretch/>
        </p:blipFill>
        <p:spPr>
          <a:xfrm>
            <a:off x="814525" y="1336500"/>
            <a:ext cx="7514949" cy="350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p24"/>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idx="1" type="body"/>
          </p:nvPr>
        </p:nvSpPr>
        <p:spPr>
          <a:xfrm>
            <a:off x="718250" y="1412700"/>
            <a:ext cx="77208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Question + Why are we doing this + Approach (what to predict and what features we have) - JF</a:t>
            </a:r>
            <a:endParaRPr/>
          </a:p>
          <a:p>
            <a:pPr indent="0" lvl="0" marL="0" rtl="0" algn="l">
              <a:spcBef>
                <a:spcPts val="1600"/>
              </a:spcBef>
              <a:spcAft>
                <a:spcPts val="0"/>
              </a:spcAft>
              <a:buNone/>
            </a:pPr>
            <a:r>
              <a:rPr lang="en"/>
              <a:t>2.  What models we used + model selection process (5-fold cv) - lu</a:t>
            </a:r>
            <a:endParaRPr/>
          </a:p>
          <a:p>
            <a:pPr indent="0" lvl="0" marL="0" rtl="0" algn="l">
              <a:spcBef>
                <a:spcPts val="1600"/>
              </a:spcBef>
              <a:spcAft>
                <a:spcPts val="0"/>
              </a:spcAft>
              <a:buNone/>
            </a:pPr>
            <a:r>
              <a:rPr lang="en"/>
              <a:t>3. Feature importance - </a:t>
            </a:r>
            <a:endParaRPr/>
          </a:p>
          <a:p>
            <a:pPr indent="0" lvl="0" marL="0" rtl="0" algn="l">
              <a:spcBef>
                <a:spcPts val="1600"/>
              </a:spcBef>
              <a:spcAft>
                <a:spcPts val="0"/>
              </a:spcAft>
              <a:buNone/>
            </a:pPr>
            <a:r>
              <a:rPr lang="en"/>
              <a:t>4. Strength, limitations (12点的问题，数据本身的局限，）future work - JF</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p:nvPr/>
        </p:nvSpPr>
        <p:spPr>
          <a:xfrm>
            <a:off x="5337025" y="458325"/>
            <a:ext cx="3167400" cy="2882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144" name="Google Shape;144;p25"/>
          <p:cNvSpPr txBox="1"/>
          <p:nvPr>
            <p:ph idx="4294967295" type="ctrTitle"/>
          </p:nvPr>
        </p:nvSpPr>
        <p:spPr>
          <a:xfrm>
            <a:off x="4409500" y="3274275"/>
            <a:ext cx="3486600" cy="10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MODEL</a:t>
            </a:r>
            <a:endParaRPr sz="8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50" name="Google Shape;150;p26"/>
          <p:cNvSpPr txBox="1"/>
          <p:nvPr>
            <p:ph idx="1" type="body"/>
          </p:nvPr>
        </p:nvSpPr>
        <p:spPr>
          <a:xfrm>
            <a:off x="718250" y="1412700"/>
            <a:ext cx="7720800" cy="31995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lt1"/>
              </a:buClr>
              <a:buSzPts val="2200"/>
              <a:buFont typeface="Lato Light"/>
              <a:buAutoNum type="arabicPeriod"/>
            </a:pPr>
            <a:r>
              <a:rPr b="1" lang="en" sz="2200">
                <a:latin typeface="Lato"/>
                <a:ea typeface="Lato"/>
                <a:cs typeface="Lato"/>
                <a:sym typeface="Lato"/>
              </a:rPr>
              <a:t>Shooting</a:t>
            </a:r>
            <a:r>
              <a:rPr lang="en" sz="2200"/>
              <a:t> vs </a:t>
            </a:r>
            <a:r>
              <a:rPr b="1" lang="en" sz="2200">
                <a:latin typeface="Lato"/>
                <a:ea typeface="Lato"/>
                <a:cs typeface="Lato"/>
                <a:sym typeface="Lato"/>
              </a:rPr>
              <a:t>other violence crimes</a:t>
            </a:r>
            <a:endParaRPr b="1" sz="2200">
              <a:latin typeface="Lato"/>
              <a:ea typeface="Lato"/>
              <a:cs typeface="Lato"/>
              <a:sym typeface="Lato"/>
            </a:endParaRPr>
          </a:p>
          <a:p>
            <a:pPr indent="-336550" lvl="1" marL="914400" rtl="0" algn="l">
              <a:lnSpc>
                <a:spcPct val="100000"/>
              </a:lnSpc>
              <a:spcBef>
                <a:spcPts val="0"/>
              </a:spcBef>
              <a:spcAft>
                <a:spcPts val="0"/>
              </a:spcAft>
              <a:buClr>
                <a:schemeClr val="dk1"/>
              </a:buClr>
              <a:buSzPts val="1700"/>
              <a:buFont typeface="Arial"/>
              <a:buAutoNum type="alphaLcPeriod"/>
            </a:pPr>
            <a:r>
              <a:rPr lang="en" sz="1700"/>
              <a:t>Shooting is a type of Violence-related crimes</a:t>
            </a:r>
            <a:endParaRPr sz="1700"/>
          </a:p>
          <a:p>
            <a:pPr indent="-368300" lvl="0" marL="457200" rtl="0" algn="l">
              <a:lnSpc>
                <a:spcPct val="100000"/>
              </a:lnSpc>
              <a:spcBef>
                <a:spcPts val="1000"/>
              </a:spcBef>
              <a:spcAft>
                <a:spcPts val="0"/>
              </a:spcAft>
              <a:buClr>
                <a:schemeClr val="lt1"/>
              </a:buClr>
              <a:buSzPts val="2200"/>
              <a:buFont typeface="Lato Light"/>
              <a:buAutoNum type="arabicPeriod"/>
            </a:pPr>
            <a:r>
              <a:rPr b="1" lang="en" sz="2200">
                <a:latin typeface="Lato"/>
                <a:ea typeface="Lato"/>
                <a:cs typeface="Lato"/>
                <a:sym typeface="Lato"/>
              </a:rPr>
              <a:t>Violence-related</a:t>
            </a:r>
            <a:r>
              <a:rPr lang="en" sz="2200"/>
              <a:t> vs </a:t>
            </a:r>
            <a:r>
              <a:rPr b="1" lang="en" sz="2200">
                <a:latin typeface="Lato"/>
                <a:ea typeface="Lato"/>
                <a:cs typeface="Lato"/>
                <a:sym typeface="Lato"/>
              </a:rPr>
              <a:t>all other crimes</a:t>
            </a:r>
            <a:endParaRPr b="1" sz="2200">
              <a:latin typeface="Lato"/>
              <a:ea typeface="Lato"/>
              <a:cs typeface="Lato"/>
              <a:sym typeface="Lato"/>
            </a:endParaRPr>
          </a:p>
          <a:p>
            <a:pPr indent="-336550" lvl="1" marL="914400" rtl="0" algn="l">
              <a:lnSpc>
                <a:spcPct val="100000"/>
              </a:lnSpc>
              <a:spcBef>
                <a:spcPts val="0"/>
              </a:spcBef>
              <a:spcAft>
                <a:spcPts val="0"/>
              </a:spcAft>
              <a:buClr>
                <a:schemeClr val="dk1"/>
              </a:buClr>
              <a:buSzPts val="1700"/>
              <a:buFont typeface="Arial"/>
              <a:buAutoNum type="alphaLcPeriod"/>
            </a:pPr>
            <a:r>
              <a:rPr lang="en" sz="1700"/>
              <a:t>All other crimes : property-related and other trivial crimes</a:t>
            </a:r>
            <a:endParaRPr sz="1700"/>
          </a:p>
          <a:p>
            <a:pPr indent="-368300" lvl="0" marL="457200" rtl="0" algn="l">
              <a:lnSpc>
                <a:spcPct val="100000"/>
              </a:lnSpc>
              <a:spcBef>
                <a:spcPts val="1000"/>
              </a:spcBef>
              <a:spcAft>
                <a:spcPts val="0"/>
              </a:spcAft>
              <a:buClr>
                <a:schemeClr val="lt1"/>
              </a:buClr>
              <a:buSzPts val="2200"/>
              <a:buFont typeface="Lato Light"/>
              <a:buAutoNum type="arabicPeriod"/>
            </a:pPr>
            <a:r>
              <a:rPr b="1" lang="en" sz="2200">
                <a:latin typeface="Lato"/>
                <a:ea typeface="Lato"/>
                <a:cs typeface="Lato"/>
                <a:sym typeface="Lato"/>
              </a:rPr>
              <a:t>Property-related</a:t>
            </a:r>
            <a:r>
              <a:rPr lang="en" sz="2200"/>
              <a:t> vs </a:t>
            </a:r>
            <a:r>
              <a:rPr b="1" lang="en" sz="2200">
                <a:latin typeface="Lato"/>
                <a:ea typeface="Lato"/>
                <a:cs typeface="Lato"/>
                <a:sym typeface="Lato"/>
              </a:rPr>
              <a:t>all other crimes</a:t>
            </a:r>
            <a:endParaRPr b="1" sz="2200">
              <a:latin typeface="Lato"/>
              <a:ea typeface="Lato"/>
              <a:cs typeface="Lato"/>
              <a:sym typeface="Lato"/>
            </a:endParaRPr>
          </a:p>
          <a:p>
            <a:pPr indent="-336550" lvl="1" marL="914400" rtl="0" algn="l">
              <a:lnSpc>
                <a:spcPct val="100000"/>
              </a:lnSpc>
              <a:spcBef>
                <a:spcPts val="0"/>
              </a:spcBef>
              <a:spcAft>
                <a:spcPts val="0"/>
              </a:spcAft>
              <a:buClr>
                <a:schemeClr val="dk1"/>
              </a:buClr>
              <a:buSzPts val="1700"/>
              <a:buFont typeface="Arial"/>
              <a:buAutoNum type="alphaLcPeriod"/>
            </a:pPr>
            <a:r>
              <a:rPr lang="en" sz="1700"/>
              <a:t>All other crimes : violence-related and other trivial crimes</a:t>
            </a:r>
            <a:endParaRPr sz="1700"/>
          </a:p>
          <a:p>
            <a:pPr indent="-368300" lvl="0" marL="457200" rtl="0" algn="l">
              <a:lnSpc>
                <a:spcPct val="100000"/>
              </a:lnSpc>
              <a:spcBef>
                <a:spcPts val="1000"/>
              </a:spcBef>
              <a:spcAft>
                <a:spcPts val="0"/>
              </a:spcAft>
              <a:buClr>
                <a:schemeClr val="lt1"/>
              </a:buClr>
              <a:buSzPts val="2200"/>
              <a:buFont typeface="Lato Light"/>
              <a:buAutoNum type="arabicPeriod"/>
            </a:pPr>
            <a:r>
              <a:rPr b="1" lang="en" sz="2200">
                <a:latin typeface="Lato"/>
                <a:ea typeface="Lato"/>
                <a:cs typeface="Lato"/>
                <a:sym typeface="Lato"/>
              </a:rPr>
              <a:t>Other trivial </a:t>
            </a:r>
            <a:r>
              <a:rPr lang="en" sz="2200"/>
              <a:t> vs </a:t>
            </a:r>
            <a:r>
              <a:rPr b="1" lang="en" sz="2200">
                <a:latin typeface="Lato"/>
                <a:ea typeface="Lato"/>
                <a:cs typeface="Lato"/>
                <a:sym typeface="Lato"/>
              </a:rPr>
              <a:t>all other crimes</a:t>
            </a:r>
            <a:endParaRPr b="1" sz="2200">
              <a:latin typeface="Lato"/>
              <a:ea typeface="Lato"/>
              <a:cs typeface="Lato"/>
              <a:sym typeface="Lato"/>
            </a:endParaRPr>
          </a:p>
          <a:p>
            <a:pPr indent="-336550" lvl="1" marL="914400" rtl="0" algn="l">
              <a:lnSpc>
                <a:spcPct val="100000"/>
              </a:lnSpc>
              <a:spcBef>
                <a:spcPts val="0"/>
              </a:spcBef>
              <a:spcAft>
                <a:spcPts val="0"/>
              </a:spcAft>
              <a:buClr>
                <a:schemeClr val="dk1"/>
              </a:buClr>
              <a:buSzPts val="1700"/>
              <a:buFont typeface="Arial"/>
              <a:buAutoNum type="alphaLcPeriod"/>
            </a:pPr>
            <a:r>
              <a:rPr lang="en" sz="1700"/>
              <a:t>All other crimes : violence-related and property-related crimes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mart City Company Meeting by Slidesgo">
  <a:themeElements>
    <a:clrScheme name="Simple Light">
      <a:dk1>
        <a:srgbClr val="000000"/>
      </a:dk1>
      <a:lt1>
        <a:srgbClr val="FFFFFF"/>
      </a:lt1>
      <a:dk2>
        <a:srgbClr val="595959"/>
      </a:dk2>
      <a:lt2>
        <a:srgbClr val="EEEEEE"/>
      </a:lt2>
      <a:accent1>
        <a:srgbClr val="589EA5"/>
      </a:accent1>
      <a:accent2>
        <a:srgbClr val="77BE9C"/>
      </a:accent2>
      <a:accent3>
        <a:srgbClr val="A8DBA7"/>
      </a:accent3>
      <a:accent4>
        <a:srgbClr val="D0F09F"/>
      </a:accent4>
      <a:accent5>
        <a:srgbClr val="FFFFFF"/>
      </a:accent5>
      <a:accent6>
        <a:srgbClr val="22262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